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52"/>
  </p:notesMasterIdLst>
  <p:handoutMasterIdLst>
    <p:handoutMasterId r:id="rId53"/>
  </p:handoutMasterIdLst>
  <p:sldIdLst>
    <p:sldId id="273" r:id="rId2"/>
    <p:sldId id="437" r:id="rId3"/>
    <p:sldId id="445" r:id="rId4"/>
    <p:sldId id="274" r:id="rId5"/>
    <p:sldId id="258" r:id="rId6"/>
    <p:sldId id="406" r:id="rId7"/>
    <p:sldId id="261" r:id="rId8"/>
    <p:sldId id="262" r:id="rId9"/>
    <p:sldId id="263" r:id="rId10"/>
    <p:sldId id="267" r:id="rId11"/>
    <p:sldId id="269" r:id="rId12"/>
    <p:sldId id="275" r:id="rId13"/>
    <p:sldId id="276" r:id="rId14"/>
    <p:sldId id="277" r:id="rId15"/>
    <p:sldId id="278" r:id="rId16"/>
    <p:sldId id="279" r:id="rId17"/>
    <p:sldId id="396" r:id="rId18"/>
    <p:sldId id="283" r:id="rId19"/>
    <p:sldId id="284" r:id="rId20"/>
    <p:sldId id="442" r:id="rId21"/>
    <p:sldId id="288" r:id="rId22"/>
    <p:sldId id="443" r:id="rId23"/>
    <p:sldId id="444" r:id="rId24"/>
    <p:sldId id="398" r:id="rId25"/>
    <p:sldId id="341" r:id="rId26"/>
    <p:sldId id="446" r:id="rId27"/>
    <p:sldId id="343" r:id="rId28"/>
    <p:sldId id="353" r:id="rId29"/>
    <p:sldId id="409" r:id="rId30"/>
    <p:sldId id="412" r:id="rId31"/>
    <p:sldId id="413" r:id="rId32"/>
    <p:sldId id="397" r:id="rId33"/>
    <p:sldId id="438" r:id="rId34"/>
    <p:sldId id="439" r:id="rId35"/>
    <p:sldId id="403" r:id="rId36"/>
    <p:sldId id="404" r:id="rId37"/>
    <p:sldId id="324" r:id="rId38"/>
    <p:sldId id="304" r:id="rId39"/>
    <p:sldId id="447" r:id="rId40"/>
    <p:sldId id="420" r:id="rId41"/>
    <p:sldId id="414" r:id="rId42"/>
    <p:sldId id="325" r:id="rId43"/>
    <p:sldId id="423" r:id="rId44"/>
    <p:sldId id="421" r:id="rId45"/>
    <p:sldId id="422" r:id="rId46"/>
    <p:sldId id="429" r:id="rId47"/>
    <p:sldId id="435" r:id="rId48"/>
    <p:sldId id="424" r:id="rId49"/>
    <p:sldId id="322" r:id="rId50"/>
    <p:sldId id="323" r:id="rId51"/>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5pPr>
    <a:lvl6pPr marL="2286000" algn="l" defTabSz="914400" rtl="0" eaLnBrk="1" latinLnBrk="0" hangingPunct="1">
      <a:defRPr sz="2400" kern="1200">
        <a:solidFill>
          <a:schemeClr val="tx1"/>
        </a:solidFill>
        <a:latin typeface="Times New Roman" charset="0"/>
        <a:ea typeface="ヒラギノ角ゴ Pro W3" charset="-128"/>
        <a:cs typeface="+mn-cs"/>
      </a:defRPr>
    </a:lvl6pPr>
    <a:lvl7pPr marL="2743200" algn="l" defTabSz="914400" rtl="0" eaLnBrk="1" latinLnBrk="0" hangingPunct="1">
      <a:defRPr sz="2400" kern="1200">
        <a:solidFill>
          <a:schemeClr val="tx1"/>
        </a:solidFill>
        <a:latin typeface="Times New Roman" charset="0"/>
        <a:ea typeface="ヒラギノ角ゴ Pro W3" charset="-128"/>
        <a:cs typeface="+mn-cs"/>
      </a:defRPr>
    </a:lvl7pPr>
    <a:lvl8pPr marL="3200400" algn="l" defTabSz="914400" rtl="0" eaLnBrk="1" latinLnBrk="0" hangingPunct="1">
      <a:defRPr sz="2400" kern="1200">
        <a:solidFill>
          <a:schemeClr val="tx1"/>
        </a:solidFill>
        <a:latin typeface="Times New Roman" charset="0"/>
        <a:ea typeface="ヒラギノ角ゴ Pro W3" charset="-128"/>
        <a:cs typeface="+mn-cs"/>
      </a:defRPr>
    </a:lvl8pPr>
    <a:lvl9pPr marL="3657600" algn="l" defTabSz="914400" rtl="0" eaLnBrk="1" latinLnBrk="0" hangingPunct="1">
      <a:defRPr sz="2400" kern="1200">
        <a:solidFill>
          <a:schemeClr val="tx1"/>
        </a:solidFill>
        <a:latin typeface="Times New Roman" charset="0"/>
        <a:ea typeface="ヒラギノ角ゴ Pro W3" charset="-128"/>
        <a:cs typeface="+mn-cs"/>
      </a:defRPr>
    </a:lvl9pPr>
  </p:defaultTextStyle>
  <p:extLst>
    <p:ext uri="{521415D9-36F7-43E2-AB2F-B90AF26B5E84}">
      <p14:sectionLst xmlns:p14="http://schemas.microsoft.com/office/powerpoint/2010/main">
        <p14:section name="Header Slide" id="{7C7D8304-EFAC-8644-84A3-97FDD6CF09BF}">
          <p14:sldIdLst>
            <p14:sldId id="273"/>
            <p14:sldId id="437"/>
            <p14:sldId id="445"/>
          </p14:sldIdLst>
        </p14:section>
        <p14:section name="Introduction" id="{01A699A8-0937-E84B-B226-870E16E811FD}">
          <p14:sldIdLst>
            <p14:sldId id="274"/>
            <p14:sldId id="258"/>
            <p14:sldId id="406"/>
            <p14:sldId id="261"/>
            <p14:sldId id="262"/>
            <p14:sldId id="263"/>
            <p14:sldId id="267"/>
            <p14:sldId id="269"/>
          </p14:sldIdLst>
        </p14:section>
        <p14:section name="Reverse Engineering" id="{0CD1BC87-9665-7B4B-B76A-09A64C1280B3}">
          <p14:sldIdLst>
            <p14:sldId id="275"/>
            <p14:sldId id="276"/>
            <p14:sldId id="277"/>
            <p14:sldId id="278"/>
            <p14:sldId id="279"/>
            <p14:sldId id="396"/>
          </p14:sldIdLst>
        </p14:section>
        <p14:section name="Software Visualisation" id="{B9E96944-7A15-0948-A10C-2FEFE809C98C}">
          <p14:sldIdLst>
            <p14:sldId id="283"/>
            <p14:sldId id="284"/>
            <p14:sldId id="442"/>
            <p14:sldId id="288"/>
            <p14:sldId id="443"/>
            <p14:sldId id="444"/>
            <p14:sldId id="398"/>
          </p14:sldIdLst>
        </p14:section>
        <p14:section name="Restructuring" id="{0D56E430-E5B3-484B-AE46-31ADACB1D677}">
          <p14:sldIdLst>
            <p14:sldId id="341"/>
            <p14:sldId id="446"/>
            <p14:sldId id="343"/>
            <p14:sldId id="353"/>
            <p14:sldId id="409"/>
            <p14:sldId id="412"/>
            <p14:sldId id="413"/>
          </p14:sldIdLst>
        </p14:section>
        <p14:section name="Dynamic Analysis" id="{48D949D7-E0A0-6F40-BA69-A69DD89370B2}">
          <p14:sldIdLst>
            <p14:sldId id="397"/>
            <p14:sldId id="438"/>
            <p14:sldId id="439"/>
            <p14:sldId id="403"/>
            <p14:sldId id="404"/>
          </p14:sldIdLst>
        </p14:section>
        <p14:section name="Software Integration" id="{F4B36C57-8295-8F49-9837-971C2810D80A}">
          <p14:sldIdLst>
            <p14:sldId id="324"/>
            <p14:sldId id="304"/>
            <p14:sldId id="447"/>
            <p14:sldId id="420"/>
            <p14:sldId id="414"/>
            <p14:sldId id="325"/>
            <p14:sldId id="423"/>
            <p14:sldId id="421"/>
            <p14:sldId id="422"/>
            <p14:sldId id="429"/>
            <p14:sldId id="435"/>
            <p14:sldId id="424"/>
          </p14:sldIdLst>
        </p14:section>
        <p14:section name="Conclusion" id="{73DB95C2-B10A-654D-98D8-7379B54E99A8}">
          <p14:sldIdLst>
            <p14:sldId id="322"/>
            <p14:sldId id="3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7F010D"/>
    <a:srgbClr val="000000"/>
    <a:srgbClr val="1E067F"/>
    <a:srgbClr val="FE05FF"/>
    <a:srgbClr val="FF0001"/>
    <a:srgbClr val="FFEB05"/>
    <a:srgbClr val="FFFD80"/>
    <a:srgbClr val="EFEF52"/>
    <a:srgbClr val="005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94"/>
    <p:restoredTop sz="77196"/>
  </p:normalViewPr>
  <p:slideViewPr>
    <p:cSldViewPr>
      <p:cViewPr varScale="1">
        <p:scale>
          <a:sx n="103" d="100"/>
          <a:sy n="103" d="100"/>
        </p:scale>
        <p:origin x="2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233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8195"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8196"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8197"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ADDEC9B2-15CE-3C47-8320-0B082A454E51}"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3"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4000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5" name="Rectangle 5"/>
          <p:cNvSpPr>
            <a:spLocks noGrp="1" noChangeArrowheads="1"/>
          </p:cNvSpPr>
          <p:nvPr>
            <p:ph type="body" sz="quarter" idx="3"/>
          </p:nvPr>
        </p:nvSpPr>
        <p:spPr bwMode="auto">
          <a:xfrm>
            <a:off x="508000" y="3086100"/>
            <a:ext cx="8229600" cy="3371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542BA65-FEF6-3E42-934F-5F82C26ADF06}"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275A0A-47C7-A04E-9A7C-B94CB01E39C5}" type="slidenum">
              <a:rPr lang="en-US" altLang="x-none" sz="1200"/>
              <a:pPr/>
              <a:t>1</a:t>
            </a:fld>
            <a:endParaRPr lang="en-US" altLang="x-none" sz="1200"/>
          </a:p>
        </p:txBody>
      </p:sp>
      <p:sp>
        <p:nvSpPr>
          <p:cNvPr id="17410" name="Rectangle 2"/>
          <p:cNvSpPr>
            <a:spLocks noGrp="1" noRot="1" noChangeAspect="1" noChangeArrowheads="1" noTextEdit="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p:spPr>
        <p:txBody>
          <a:bodyPr/>
          <a:lstStyle/>
          <a:p>
            <a:r>
              <a:rPr lang="en-GB" altLang="x-none" dirty="0"/>
              <a:t>PUT SLIDE ON while people are entering the room</a:t>
            </a:r>
          </a:p>
          <a:p>
            <a:r>
              <a:rPr lang="en-GB" altLang="x-none" dirty="0"/>
              <a:t>INTRODUCE MYSELF</a:t>
            </a:r>
          </a:p>
          <a:p>
            <a:pPr lvl="1"/>
            <a:r>
              <a:rPr lang="en-GB" altLang="x-none" dirty="0"/>
              <a:t>…</a:t>
            </a:r>
          </a:p>
          <a:p>
            <a:r>
              <a:rPr lang="en-GB" altLang="x-none" dirty="0"/>
              <a:t>INTRODUCE co-authors</a:t>
            </a:r>
          </a:p>
          <a:p>
            <a:pPr lvl="1"/>
            <a:r>
              <a:rPr lang="en-GB" altLang="x-none" dirty="0"/>
              <a:t>…</a:t>
            </a:r>
          </a:p>
          <a:p>
            <a:r>
              <a:rPr lang="en-GB" altLang="x-none" dirty="0"/>
              <a:t>INTRODUCE YOURSELVES</a:t>
            </a:r>
          </a:p>
          <a:p>
            <a:pPr lvl="1"/>
            <a:r>
              <a:rPr lang="en-GB" altLang="x-none" dirty="0"/>
              <a:t>How many people have reengineered an OO System ?</a:t>
            </a:r>
            <a:br>
              <a:rPr lang="en-GB" altLang="x-none" dirty="0"/>
            </a:br>
            <a:r>
              <a:rPr lang="en-GB" altLang="x-none" dirty="0"/>
              <a:t>A non OO system migrated to an old one?</a:t>
            </a:r>
            <a:br>
              <a:rPr lang="en-GB" altLang="x-none" dirty="0"/>
            </a:br>
            <a:r>
              <a:rPr lang="en-GB" altLang="x-none" dirty="0"/>
              <a:t>How many of you expect to reengineer in the near future?</a:t>
            </a:r>
            <a:br>
              <a:rPr lang="en-GB" altLang="x-none" dirty="0"/>
            </a:br>
            <a:r>
              <a:rPr lang="en-GB" altLang="x-none" dirty="0"/>
              <a:t>How large was it? 100KLOC – 500KLOC – 1MLOC</a:t>
            </a:r>
          </a:p>
          <a:p>
            <a:pPr lvl="1"/>
            <a:r>
              <a:rPr lang="en-GB" altLang="x-none" dirty="0"/>
              <a:t>How many have experience with C - C++ - Java - Smalltalk</a:t>
            </a:r>
            <a:br>
              <a:rPr lang="en-GB" altLang="x-none" dirty="0"/>
            </a:br>
            <a:r>
              <a:rPr lang="en-GB" altLang="x-none" dirty="0"/>
              <a:t>---&gt; NO PROGRAMMING EXPERIENCE?</a:t>
            </a:r>
          </a:p>
          <a:p>
            <a:pPr lvl="1"/>
            <a:r>
              <a:rPr lang="en-GB" altLang="x-none" dirty="0"/>
              <a:t>How many people understand UML class diagrams</a:t>
            </a:r>
            <a:br>
              <a:rPr lang="en-GB" altLang="x-none" dirty="0"/>
            </a:br>
            <a:r>
              <a:rPr lang="en-GB" altLang="x-none" dirty="0"/>
              <a:t>--&gt; DO NOT UNDERSTAND UML</a:t>
            </a:r>
          </a:p>
          <a:p>
            <a:pPr lvl="1"/>
            <a:r>
              <a:rPr lang="en-GB" altLang="x-none" dirty="0"/>
              <a:t>How many people know REFACTORING? Who knows what EXTRACT METHOD is? (Can you explain that to me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B9C64267-E0F0-1147-9920-C1952565F609}" type="slidenum">
              <a:rPr lang="en-US" altLang="x-none" sz="1200"/>
              <a:pPr/>
              <a:t>11</a:t>
            </a:fld>
            <a:endParaRPr lang="en-US" altLang="x-none" sz="1200"/>
          </a:p>
        </p:txBody>
      </p:sp>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The patterns in this book are organized according to the reengineering lifecycle presented earlier. </a:t>
            </a:r>
          </a:p>
          <a:p>
            <a:r>
              <a:rPr lang="en-GB" dirty="0"/>
              <a:t>The figure is an overview of how the chapters in this book are represented as clusters of patterns along the lifecycle. The diagram suggests that the patterns may be applied in sequence. </a:t>
            </a:r>
          </a:p>
          <a:p>
            <a:r>
              <a:rPr lang="en-GB" dirty="0"/>
              <a:t>Though this may well be the case, in practice you are more likely to iterate between reverse engineering and reengineering tasks.</a:t>
            </a:r>
          </a:p>
          <a:p>
            <a:r>
              <a:rPr lang="en-GB" dirty="0"/>
              <a:t>It may be a useful way to keep track of the different software engineering activities and their relationships, even though we know that they are not carried out sequentially but iteratively.</a:t>
            </a:r>
          </a:p>
          <a:p>
            <a:endParaRPr lang="en-GB" altLang="x-none" dirty="0"/>
          </a:p>
          <a:p>
            <a:r>
              <a:rPr lang="en-US" altLang="x-none" dirty="0"/>
              <a:t>1. For example, </a:t>
            </a:r>
            <a:r>
              <a:rPr lang="en-GB" dirty="0"/>
              <a:t>Setting Direction contains several patterns to help you determine where to focus your reengineering efforts and make sure you stay on track.</a:t>
            </a:r>
          </a:p>
          <a:p>
            <a:r>
              <a:rPr lang="en-GB" dirty="0"/>
              <a:t>2. First Contact: consists of a set of patterns that may be useful when you encounter a legacy system for the first time. </a:t>
            </a:r>
          </a:p>
          <a:p>
            <a:r>
              <a:rPr lang="en-GB" altLang="x-none" dirty="0"/>
              <a:t>3. </a:t>
            </a:r>
            <a:r>
              <a:rPr lang="en-GB" dirty="0"/>
              <a:t>Initial Understanding helps you to develop a first simple model of a legacy system, mainly in the form of class diagrams. </a:t>
            </a:r>
          </a:p>
          <a:p>
            <a:r>
              <a:rPr lang="en-GB" dirty="0"/>
              <a:t>4. Detailed Model Capture helps you to develop a more detailed model of a particular component of the system.</a:t>
            </a:r>
            <a:endParaRPr lang="en-US"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AD3FC84-6924-0847-AE02-F4F0E5AE8C9A}" type="slidenum">
              <a:rPr lang="en-US" altLang="x-none" sz="1200"/>
              <a:pPr/>
              <a:t>12</a:t>
            </a:fld>
            <a:endParaRPr lang="en-US" altLang="x-none" sz="1200"/>
          </a:p>
        </p:txBody>
      </p:sp>
      <p:sp>
        <p:nvSpPr>
          <p:cNvPr id="48130" name="AutoShap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AEAAFEF-34B3-C14B-B859-C804FB7E4C11}" type="slidenum">
              <a:rPr lang="en-US" altLang="x-none" sz="1200"/>
              <a:pPr/>
              <a:t>13</a:t>
            </a:fld>
            <a:endParaRPr lang="en-US" altLang="x-none" sz="1200"/>
          </a:p>
        </p:txBody>
      </p:sp>
      <p:sp>
        <p:nvSpPr>
          <p:cNvPr id="50178" name="AutoShap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E8F9C91-20B9-3C49-8E9E-5F3A3609D9D0}" type="slidenum">
              <a:rPr lang="en-US" altLang="x-none" sz="1200"/>
              <a:pPr/>
              <a:t>14</a:t>
            </a:fld>
            <a:endParaRPr lang="en-US" altLang="x-none" sz="1200"/>
          </a:p>
        </p:txBody>
      </p:sp>
      <p:sp>
        <p:nvSpPr>
          <p:cNvPr id="52226" name="AutoShap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234C797-A05B-6840-B2E8-3B70CE4B5C3F}" type="slidenum">
              <a:rPr lang="en-US" altLang="x-none" sz="1200"/>
              <a:pPr/>
              <a:t>15</a:t>
            </a:fld>
            <a:endParaRPr lang="en-US" altLang="x-none" sz="1200"/>
          </a:p>
        </p:txBody>
      </p:sp>
      <p:sp>
        <p:nvSpPr>
          <p:cNvPr id="54274" name="AutoShap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8FF03AB6-7421-C944-B3EC-53EC62342E0C}" type="slidenum">
              <a:rPr lang="en-US" altLang="x-none" sz="1200"/>
              <a:pPr/>
              <a:t>16</a:t>
            </a:fld>
            <a:endParaRPr lang="en-US" altLang="x-none" sz="1200"/>
          </a:p>
        </p:txBody>
      </p:sp>
      <p:sp>
        <p:nvSpPr>
          <p:cNvPr id="58370" name="AutoShap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378D023-77A2-644D-8E07-5B9E02F933B0}" type="slidenum">
              <a:rPr lang="en-US" altLang="x-none" sz="1200"/>
              <a:pPr/>
              <a:t>17</a:t>
            </a:fld>
            <a:endParaRPr lang="en-US" altLang="x-none" sz="1200"/>
          </a:p>
        </p:txBody>
      </p:sp>
      <p:sp>
        <p:nvSpPr>
          <p:cNvPr id="60418" name="AutoShap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extLst>
      <p:ext uri="{BB962C8B-B14F-4D97-AF65-F5344CB8AC3E}">
        <p14:creationId xmlns:p14="http://schemas.microsoft.com/office/powerpoint/2010/main" val="758092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18</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nl-NL" altLang="x-non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19</a:t>
            </a:fld>
            <a:endParaRPr lang="en-US" altLang="x-none"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dirty="0"/>
              <a:t>If tools lack support → you can’t apply them widely.</a:t>
            </a:r>
          </a:p>
          <a:p>
            <a:r>
              <a:rPr lang="en-GB" dirty="0"/>
              <a:t>If they don’t scale → they collapse on real-world systems.</a:t>
            </a:r>
          </a:p>
          <a:p>
            <a:r>
              <a:rPr lang="en-GB" dirty="0"/>
              <a:t>If they’re inefficient - fast → nobody uses them in iterative cycles.</a:t>
            </a:r>
          </a:p>
          <a:p>
            <a:endParaRPr lang="nl-NL" altLang="x-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F23912-AC0E-594C-9A91-8D65DB8EACA8}" type="slidenum">
              <a:rPr lang="en-US" altLang="x-none" sz="1200"/>
              <a:pPr/>
              <a:t>21</a:t>
            </a:fld>
            <a:endParaRPr lang="en-US" altLang="x-none" sz="1200"/>
          </a:p>
        </p:txBody>
      </p:sp>
      <p:sp>
        <p:nvSpPr>
          <p:cNvPr id="84994" name="Rectangle 2"/>
          <p:cNvSpPr>
            <a:spLocks noGrp="1" noRot="1" noChangeAspect="1" noChangeArrowheads="1" noTextEdit="1"/>
          </p:cNvSpPr>
          <p:nvPr>
            <p:ph type="sldImg"/>
          </p:nvPr>
        </p:nvSpPr>
        <p:spPr>
          <a:xfrm>
            <a:off x="2857500" y="514350"/>
            <a:ext cx="3429000" cy="2571750"/>
          </a:xfrm>
          <a:solidFill>
            <a:srgbClr val="FFFFFF"/>
          </a:solidFill>
          <a:ln/>
        </p:spPr>
      </p:sp>
      <p:sp>
        <p:nvSpPr>
          <p:cNvPr id="84995" name="Rectangle 3"/>
          <p:cNvSpPr>
            <a:spLocks noGrp="1" noChangeArrowheads="1"/>
          </p:cNvSpPr>
          <p:nvPr>
            <p:ph type="body" idx="1"/>
          </p:nvPr>
        </p:nvSpPr>
        <p:spPr>
          <a:xfrm>
            <a:off x="1219200" y="3257550"/>
            <a:ext cx="6705600" cy="3086100"/>
          </a:xfrm>
          <a:solidFill>
            <a:srgbClr val="FFFFFF"/>
          </a:solidFill>
          <a:ln>
            <a:solidFill>
              <a:srgbClr val="000000"/>
            </a:solidFill>
          </a:ln>
        </p:spPr>
        <p:txBody>
          <a:bodyPr/>
          <a:lstStyle/>
          <a:p>
            <a:r>
              <a:rPr lang="nl-NL" altLang="x-none" dirty="0"/>
              <a:t>First of </a:t>
            </a:r>
            <a:r>
              <a:rPr lang="nl-NL" altLang="x-none" dirty="0" err="1"/>
              <a:t>them</a:t>
            </a:r>
            <a:r>
              <a:rPr lang="nl-NL" altLang="x-none" dirty="0"/>
              <a:t> is </a:t>
            </a:r>
            <a:r>
              <a:rPr lang="nl-NL" altLang="x-none" dirty="0" err="1"/>
              <a:t>the</a:t>
            </a:r>
            <a:r>
              <a:rPr lang="nl-NL" altLang="x-none" dirty="0"/>
              <a:t> system </a:t>
            </a:r>
            <a:r>
              <a:rPr lang="nl-NL" altLang="x-none" dirty="0" err="1"/>
              <a:t>complexity</a:t>
            </a:r>
            <a:r>
              <a:rPr lang="nl-NL" altLang="x-none" dirty="0"/>
              <a:t> view</a:t>
            </a:r>
          </a:p>
          <a:p>
            <a:endParaRPr lang="nl-NL" altLang="x-none" dirty="0"/>
          </a:p>
          <a:p>
            <a:r>
              <a:rPr lang="nl-NL" altLang="x-none" dirty="0" err="1"/>
              <a:t>There</a:t>
            </a:r>
            <a:r>
              <a:rPr lang="nl-NL" altLang="x-none" dirty="0"/>
              <a:t> are </a:t>
            </a:r>
            <a:r>
              <a:rPr lang="nl-NL" altLang="x-none" dirty="0" err="1"/>
              <a:t>some</a:t>
            </a:r>
            <a:r>
              <a:rPr lang="nl-NL" altLang="x-none" dirty="0"/>
              <a:t> red </a:t>
            </a:r>
            <a:r>
              <a:rPr lang="nl-NL" altLang="x-none" dirty="0" err="1"/>
              <a:t>flags</a:t>
            </a:r>
            <a:endParaRPr lang="nl-NL"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first time I am teaching this course.</a:t>
            </a:r>
          </a:p>
          <a:p>
            <a:r>
              <a:rPr lang="en-BE" dirty="0"/>
              <a:t>What this means is that there will be some problems since it’s the first time</a:t>
            </a:r>
          </a:p>
          <a:p>
            <a:r>
              <a:rPr lang="en-BE" dirty="0"/>
              <a:t>But at the same time, it is a great opportunity for you to influence how this course is going to look like. Your influence is extremely valuable in terms of what we are talking about and how we are talking about it, also in the years to come.</a:t>
            </a:r>
          </a:p>
          <a:p>
            <a:r>
              <a:rPr lang="en-BE" dirty="0"/>
              <a:t>In case you have feedback, please do not wait until the end of the course; Kindy give me the feedback as we go on. If it means giving it to me privately/anonymously, I will be more than happy to receive feedback</a:t>
            </a:r>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a:t>
            </a:fld>
            <a:endParaRPr lang="en-US" altLang="x-none"/>
          </a:p>
        </p:txBody>
      </p:sp>
    </p:spTree>
    <p:extLst>
      <p:ext uri="{BB962C8B-B14F-4D97-AF65-F5344CB8AC3E}">
        <p14:creationId xmlns:p14="http://schemas.microsoft.com/office/powerpoint/2010/main" val="338767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Explanation of the blocks on the next slide</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22</a:t>
            </a:fld>
            <a:endParaRPr lang="en-US" altLang="x-none"/>
          </a:p>
        </p:txBody>
      </p:sp>
    </p:spTree>
    <p:extLst>
      <p:ext uri="{BB962C8B-B14F-4D97-AF65-F5344CB8AC3E}">
        <p14:creationId xmlns:p14="http://schemas.microsoft.com/office/powerpoint/2010/main" val="4214146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2893FAC-FB7F-D64E-82B0-88299A4D16F1}" type="slidenum">
              <a:rPr lang="en-US" altLang="x-none" sz="1200"/>
              <a:pPr/>
              <a:t>25</a:t>
            </a:fld>
            <a:endParaRPr lang="en-US" altLang="x-none" sz="1200"/>
          </a:p>
        </p:txBody>
      </p:sp>
      <p:sp>
        <p:nvSpPr>
          <p:cNvPr id="107522" name="AutoShap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solidFill>
            <a:srgbClr val="FFFFFF"/>
          </a:solidFill>
          <a:ln>
            <a:solidFill>
              <a:srgbClr val="000000"/>
            </a:solidFill>
          </a:ln>
        </p:spPr>
        <p:txBody>
          <a:bodyPr/>
          <a:lstStyle/>
          <a:p>
            <a:pPr marL="228600" indent="-228600">
              <a:buAutoNum type="arabicPeriod"/>
            </a:pPr>
            <a:r>
              <a:rPr lang="en-GB" altLang="x-none" dirty="0"/>
              <a:t>REFACTORING is a very common practice that helps developers to complete maintenance tasks (i.e., implement new features and fix bugs), and eliminate various design and code smells</a:t>
            </a:r>
          </a:p>
          <a:p>
            <a:pPr marL="228600" indent="-228600">
              <a:buAutoNum type="arabicPeriod"/>
            </a:pPr>
            <a:r>
              <a:rPr lang="en-GB" altLang="x-none" dirty="0"/>
              <a:t>Despite the benefits, in some contexts, refactoring is perceived as change noise, which makes more difficult the completion of various software evolution related tasks.</a:t>
            </a:r>
          </a:p>
          <a:p>
            <a:pPr marL="685800" lvl="1" indent="-228600">
              <a:buFont typeface="Arial" panose="020B0604020202020204" pitchFamily="34" charset="0"/>
              <a:buChar char="•"/>
            </a:pPr>
            <a:r>
              <a:rPr lang="en-GB" altLang="x-none" dirty="0"/>
              <a:t>For instance, refactoring operations can cause merge conflicts when merging development branches</a:t>
            </a:r>
          </a:p>
          <a:p>
            <a:pPr marL="685800" lvl="1" indent="-228600">
              <a:buFont typeface="Arial" panose="020B0604020202020204" pitchFamily="34" charset="0"/>
              <a:buChar char="•"/>
            </a:pPr>
            <a:r>
              <a:rPr lang="en-GB" altLang="x-none" dirty="0"/>
              <a:t>cause breaking changes to clients of libraries and frameworks</a:t>
            </a:r>
          </a:p>
          <a:p>
            <a:pPr marL="685800" lvl="1" indent="-228600">
              <a:buFont typeface="Arial" panose="020B0604020202020204" pitchFamily="34" charset="0"/>
              <a:buChar char="•"/>
            </a:pPr>
            <a:r>
              <a:rPr lang="en-GB" altLang="x-none" dirty="0"/>
              <a:t>cause unnecessary test executions for </a:t>
            </a:r>
            <a:r>
              <a:rPr lang="en-GB" altLang="x-none" dirty="0" err="1"/>
              <a:t>behavior</a:t>
            </a:r>
            <a:r>
              <a:rPr lang="en-GB" altLang="x-none" dirty="0"/>
              <a:t>-preserving changes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B6B51-5AB7-8A5D-E84D-C4F168165D22}"/>
            </a:ext>
          </a:extLst>
        </p:cNvPr>
        <p:cNvGrpSpPr/>
        <p:nvPr/>
      </p:nvGrpSpPr>
      <p:grpSpPr>
        <a:xfrm>
          <a:off x="0" y="0"/>
          <a:ext cx="0" cy="0"/>
          <a:chOff x="0" y="0"/>
          <a:chExt cx="0" cy="0"/>
        </a:xfrm>
      </p:grpSpPr>
      <p:sp>
        <p:nvSpPr>
          <p:cNvPr id="76801" name="Rectangle 7">
            <a:extLst>
              <a:ext uri="{FF2B5EF4-FFF2-40B4-BE49-F238E27FC236}">
                <a16:creationId xmlns:a16="http://schemas.microsoft.com/office/drawing/2014/main" id="{A6E83399-9D7D-C770-64E3-D496F75BCB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26</a:t>
            </a:fld>
            <a:endParaRPr lang="en-US" altLang="x-none" sz="1200"/>
          </a:p>
        </p:txBody>
      </p:sp>
      <p:sp>
        <p:nvSpPr>
          <p:cNvPr id="76802" name="Rectangle 2">
            <a:extLst>
              <a:ext uri="{FF2B5EF4-FFF2-40B4-BE49-F238E27FC236}">
                <a16:creationId xmlns:a16="http://schemas.microsoft.com/office/drawing/2014/main" id="{5722740B-73F2-03D9-B11A-B07325F6946F}"/>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2883C0CD-838A-627D-ADBE-F06B1BCF00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b="1" dirty="0"/>
              <a:t>Correctness</a:t>
            </a:r>
            <a:r>
              <a:rPr lang="en-GB" dirty="0"/>
              <a:t> – ensuring that fixes and restructurings do not break existing functionality.</a:t>
            </a:r>
          </a:p>
          <a:p>
            <a:r>
              <a:rPr lang="en-GB" b="1" dirty="0"/>
              <a:t>Maintainability</a:t>
            </a:r>
            <a:r>
              <a:rPr lang="en-GB" dirty="0"/>
              <a:t> – balancing short-term fixes with long-term code health.</a:t>
            </a:r>
          </a:p>
          <a:p>
            <a:r>
              <a:rPr lang="en-GB" b="1" dirty="0"/>
              <a:t>Consistency</a:t>
            </a:r>
            <a:r>
              <a:rPr lang="en-GB" dirty="0"/>
              <a:t> – avoiding divergence between design and implementation, or across multiple forks/variants.</a:t>
            </a:r>
          </a:p>
          <a:p>
            <a:r>
              <a:rPr lang="en-GB" b="1" dirty="0"/>
              <a:t>Risk of regression</a:t>
            </a:r>
            <a:r>
              <a:rPr lang="en-GB" dirty="0"/>
              <a:t> – resolving problems without introducing new bugs elsewhere.</a:t>
            </a:r>
          </a:p>
          <a:p>
            <a:r>
              <a:rPr lang="en-GB" b="1" dirty="0"/>
              <a:t>Effort vs. payoff</a:t>
            </a:r>
            <a:r>
              <a:rPr lang="en-GB" dirty="0"/>
              <a:t> – not all problems are equally worth solving; prioritization matters.</a:t>
            </a:r>
          </a:p>
          <a:p>
            <a:endParaRPr lang="nl-NL" altLang="x-none" dirty="0"/>
          </a:p>
        </p:txBody>
      </p:sp>
    </p:spTree>
    <p:extLst>
      <p:ext uri="{BB962C8B-B14F-4D97-AF65-F5344CB8AC3E}">
        <p14:creationId xmlns:p14="http://schemas.microsoft.com/office/powerpoint/2010/main" val="3572347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21E3E5E0-32BC-8C41-A291-CC4545B55BC0}" type="slidenum">
              <a:rPr lang="en-US" altLang="x-none" sz="1200"/>
              <a:pPr/>
              <a:t>27</a:t>
            </a:fld>
            <a:endParaRPr lang="en-US" altLang="x-none" sz="1200"/>
          </a:p>
        </p:txBody>
      </p:sp>
      <p:sp>
        <p:nvSpPr>
          <p:cNvPr id="117762" name="AutoShap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solidFill>
            <a:srgbClr val="FFFFFF"/>
          </a:solidFill>
          <a:ln>
            <a:solidFill>
              <a:srgbClr val="000000"/>
            </a:solidFill>
          </a:ln>
        </p:spPr>
        <p:txBody>
          <a:bodyPr/>
          <a:lstStyle/>
          <a:p>
            <a:r>
              <a:rPr lang="en-GB" dirty="0"/>
              <a:t>This cluster deals with problems of misplaced responsibilities. </a:t>
            </a:r>
          </a:p>
          <a:p>
            <a:r>
              <a:rPr lang="en-GB" dirty="0"/>
              <a:t>The two extreme cases are </a:t>
            </a:r>
          </a:p>
          <a:p>
            <a:pPr marL="228600" indent="-228600">
              <a:buFont typeface="+mj-lt"/>
              <a:buAutoNum type="arabicPeriod"/>
            </a:pPr>
            <a:r>
              <a:rPr lang="en-GB" dirty="0"/>
              <a:t>Data containers, classes that are nothing but glorified data structures and have almost no identifiable responsibilities, and </a:t>
            </a:r>
          </a:p>
          <a:p>
            <a:pPr marL="228600" indent="-228600">
              <a:buFont typeface="+mj-lt"/>
              <a:buAutoNum type="arabicPeriod"/>
            </a:pPr>
            <a:r>
              <a:rPr lang="en-GB" dirty="0"/>
              <a:t>God classes, procedural monsters that assume too many responsibilities.</a:t>
            </a:r>
            <a:endParaRPr lang="en-GB" altLang="x-non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28</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r>
              <a:rPr lang="en-GB" dirty="0"/>
              <a:t>A god class may be recognized in various ways:</a:t>
            </a:r>
          </a:p>
          <a:p>
            <a:pPr marL="171450" indent="-171450">
              <a:buFont typeface="Arial" panose="020B0604020202020204" pitchFamily="34" charset="0"/>
              <a:buChar char="•"/>
            </a:pPr>
            <a:r>
              <a:rPr lang="en-GB" dirty="0"/>
              <a:t>a single huge class treats many other classes as data structures.</a:t>
            </a:r>
          </a:p>
          <a:p>
            <a:pPr marL="171450" indent="-171450">
              <a:buFont typeface="Arial" panose="020B0604020202020204" pitchFamily="34" charset="0"/>
              <a:buChar char="•"/>
            </a:pPr>
            <a:r>
              <a:rPr lang="en-GB" dirty="0"/>
              <a:t>a “root” class or other huge class has a name containing words like “System”, “Subsystem”, “Manager”, “Driver”, or “Controller”.</a:t>
            </a:r>
          </a:p>
          <a:p>
            <a:pPr marL="171450" indent="-171450">
              <a:buFont typeface="Arial" panose="020B0604020202020204" pitchFamily="34" charset="0"/>
              <a:buChar char="•"/>
            </a:pPr>
            <a:r>
              <a:rPr lang="en-GB" dirty="0"/>
              <a:t>changes to the system always result in changes to the same class.</a:t>
            </a:r>
          </a:p>
          <a:p>
            <a:pPr marL="171450" indent="-171450">
              <a:buFont typeface="Arial" panose="020B0604020202020204" pitchFamily="34" charset="0"/>
              <a:buChar char="•"/>
            </a:pPr>
            <a:r>
              <a:rPr lang="en-GB" dirty="0"/>
              <a:t>changes to the class are extremely difficult because you cannot identify which parts of the class they affect.</a:t>
            </a:r>
          </a:p>
          <a:p>
            <a:pPr marL="171450" indent="-171450">
              <a:buFont typeface="Arial" panose="020B0604020202020204" pitchFamily="34" charset="0"/>
              <a:buChar char="•"/>
            </a:pPr>
            <a:r>
              <a:rPr lang="en-GB" dirty="0"/>
              <a:t>reusing the class is nearly impossible because it covers too many design concerns.</a:t>
            </a:r>
            <a:endParaRPr lang="nl-NL" altLang="x-non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29</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problem is difficult because:</a:t>
            </a:r>
          </a:p>
          <a:p>
            <a:pPr marL="228600" indent="-228600">
              <a:buFont typeface="+mj-lt"/>
              <a:buAutoNum type="arabicPeriod"/>
            </a:pPr>
            <a:r>
              <a:rPr lang="en-GB" dirty="0"/>
              <a:t>By assuming too many responsibilities, a god class monopolizes control of an application. Evolution of the application is difficult because nearly every change touches this class, and affects multiple responsibilities. </a:t>
            </a:r>
          </a:p>
          <a:p>
            <a:pPr marL="228600" indent="-228600">
              <a:buFont typeface="+mj-lt"/>
              <a:buAutoNum type="arabicPeriod"/>
            </a:pPr>
            <a:r>
              <a:rPr lang="en-GB" dirty="0"/>
              <a:t>It is difficult to understand the different abstractions that are intermixed in a god class. Most of the data of the multiple abstractions are accessed from different places. </a:t>
            </a:r>
          </a:p>
          <a:p>
            <a:pPr marL="228600" indent="-228600">
              <a:buFont typeface="+mj-lt"/>
              <a:buAutoNum type="arabicPeriod"/>
            </a:pPr>
            <a:r>
              <a:rPr lang="en-GB" dirty="0"/>
              <a:t>Identifying where to change a feature without impacting the other functionality or other objects in the system is difficult. Moreover, changes in other objects are likely to impact the god class, thus hampering the evolution of the system. </a:t>
            </a:r>
          </a:p>
          <a:p>
            <a:pPr marL="228600" indent="-228600">
              <a:buFont typeface="+mj-lt"/>
              <a:buAutoNum type="arabicPeriod"/>
            </a:pPr>
            <a:r>
              <a:rPr lang="en-GB" dirty="0"/>
              <a:t>It is nearly impossible to change a part of the </a:t>
            </a:r>
            <a:r>
              <a:rPr lang="en-GB" dirty="0" err="1"/>
              <a:t>behavior</a:t>
            </a:r>
            <a:r>
              <a:rPr lang="en-GB" dirty="0"/>
              <a:t> of a god class in a black-box way.</a:t>
            </a:r>
            <a:endParaRPr lang="en-BE" dirty="0"/>
          </a:p>
          <a:p>
            <a:endParaRPr lang="nl-NL" altLang="x-none" dirty="0"/>
          </a:p>
        </p:txBody>
      </p:sp>
    </p:spTree>
    <p:extLst>
      <p:ext uri="{BB962C8B-B14F-4D97-AF65-F5344CB8AC3E}">
        <p14:creationId xmlns:p14="http://schemas.microsoft.com/office/powerpoint/2010/main" val="1377843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Some tooling to help with refactoring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30</a:t>
            </a:fld>
            <a:endParaRPr lang="en-US" altLang="x-none"/>
          </a:p>
        </p:txBody>
      </p:sp>
    </p:spTree>
    <p:extLst>
      <p:ext uri="{BB962C8B-B14F-4D97-AF65-F5344CB8AC3E}">
        <p14:creationId xmlns:p14="http://schemas.microsoft.com/office/powerpoint/2010/main" val="715137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32</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nl-NL" altLang="x-none" dirty="0"/>
              <a:t>I Will introduce </a:t>
            </a:r>
            <a:r>
              <a:rPr lang="nl-NL" altLang="x-none" dirty="0" err="1"/>
              <a:t>some</a:t>
            </a:r>
            <a:r>
              <a:rPr lang="nl-NL" altLang="x-none" dirty="0"/>
              <a:t> </a:t>
            </a:r>
            <a:r>
              <a:rPr lang="nl-NL" altLang="x-none" dirty="0" err="1"/>
              <a:t>key</a:t>
            </a:r>
            <a:r>
              <a:rPr lang="nl-NL" altLang="x-none" dirty="0"/>
              <a:t> </a:t>
            </a:r>
            <a:r>
              <a:rPr lang="nl-NL" altLang="x-none" dirty="0" err="1"/>
              <a:t>concepts</a:t>
            </a:r>
            <a:r>
              <a:rPr lang="nl-NL" altLang="x-none" dirty="0"/>
              <a:t> </a:t>
            </a:r>
          </a:p>
        </p:txBody>
      </p:sp>
    </p:spTree>
    <p:extLst>
      <p:ext uri="{BB962C8B-B14F-4D97-AF65-F5344CB8AC3E}">
        <p14:creationId xmlns:p14="http://schemas.microsoft.com/office/powerpoint/2010/main" val="1785841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dynamic analysis, we verify properties during the execution of the system. There are many forms of dynamic analysis. One of them is testing</a:t>
            </a:r>
          </a:p>
          <a:p>
            <a:endParaRPr lang="en-BE" dirty="0"/>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33</a:t>
            </a:fld>
            <a:endParaRPr lang="en-US" altLang="x-none"/>
          </a:p>
        </p:txBody>
      </p:sp>
    </p:spTree>
    <p:extLst>
      <p:ext uri="{BB962C8B-B14F-4D97-AF65-F5344CB8AC3E}">
        <p14:creationId xmlns:p14="http://schemas.microsoft.com/office/powerpoint/2010/main" val="1115766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37</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273720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939E91AB-2C0F-6342-AEDE-CEEEC7D1DE4D}" type="slidenum">
              <a:rPr lang="en-US" altLang="x-none" sz="1200"/>
              <a:pPr/>
              <a:t>4</a:t>
            </a:fld>
            <a:endParaRPr lang="en-US" altLang="x-none" sz="1200"/>
          </a:p>
        </p:txBody>
      </p:sp>
      <p:sp>
        <p:nvSpPr>
          <p:cNvPr id="19458" name="Rectangle 2"/>
          <p:cNvSpPr>
            <a:spLocks noGrp="1" noRot="1" noChangeAspect="1" noChangeArrowheads="1" noTextEdit="1"/>
          </p:cNvSpPr>
          <p:nvPr>
            <p:ph type="sldImg"/>
          </p:nvPr>
        </p:nvSpPr>
        <p:spPr>
          <a:solidFill>
            <a:srgbClr val="FFFFFF"/>
          </a:solidFill>
          <a:ln/>
        </p:spPr>
      </p:sp>
      <p:sp>
        <p:nvSpPr>
          <p:cNvPr id="19459" name="Rectangle 3"/>
          <p:cNvSpPr>
            <a:spLocks noGrp="1" noChangeArrowheads="1"/>
          </p:cNvSpPr>
          <p:nvPr>
            <p:ph type="body" idx="1"/>
          </p:nvPr>
        </p:nvSpPr>
        <p:spPr>
          <a:solidFill>
            <a:srgbClr val="FFFFFF"/>
          </a:solidFill>
          <a:ln>
            <a:solidFill>
              <a:srgbClr val="000000"/>
            </a:solidFill>
          </a:ln>
        </p:spPr>
        <p:txBody>
          <a:bodyPr/>
          <a:lstStyle/>
          <a:p>
            <a:r>
              <a:rPr lang="en-US" altLang="x-none" dirty="0"/>
              <a:t>Here is the overall time schedule that we PLAN for this afternoon/morning.</a:t>
            </a:r>
          </a:p>
          <a:p>
            <a:endParaRPr lang="en-US" altLang="x-none" dirty="0"/>
          </a:p>
          <a:p>
            <a:r>
              <a:rPr lang="en-US" altLang="x-none" dirty="0"/>
              <a:t>However, we want to CUSTOMISE  this a bit depending on your INTEREST</a:t>
            </a:r>
          </a:p>
          <a:p>
            <a:pPr>
              <a:buFontTx/>
              <a:buChar char="•"/>
            </a:pPr>
            <a:r>
              <a:rPr lang="en-GB" altLang="x-none" dirty="0"/>
              <a:t>How many of you want to CONVINCE THEIR MANAGERS/COLLEAGUES that their system should be re-engineered?</a:t>
            </a:r>
          </a:p>
          <a:p>
            <a:pPr>
              <a:buFontTx/>
              <a:buChar char="•"/>
            </a:pPr>
            <a:r>
              <a:rPr lang="en-GB" altLang="x-none" dirty="0"/>
              <a:t>How many of you have REGRESSION TESTS in place? How adequate is your TEST PROCEDURE?</a:t>
            </a:r>
          </a:p>
          <a:p>
            <a:pPr>
              <a:buFontTx/>
              <a:buChar char="•"/>
            </a:pPr>
            <a:r>
              <a:rPr lang="en-GB" altLang="x-none" dirty="0"/>
              <a:t>How many of you have INFERIOR OBJECT-ORIENTED DESIGN sneaking in their code ?</a:t>
            </a:r>
          </a:p>
          <a:p>
            <a:pPr>
              <a:buFontTx/>
              <a:buChar char="•"/>
            </a:pPr>
            <a:r>
              <a:rPr lang="en-GB" altLang="x-none" dirty="0"/>
              <a:t>How many of you have submitted a PULL  REQUEST to any system?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EBEF6EF-7936-B040-8EEA-B64B5E584E8B}" type="slidenum">
              <a:rPr lang="en-US" altLang="x-none" sz="1200"/>
              <a:pPr/>
              <a:t>38</a:t>
            </a:fld>
            <a:endParaRPr lang="en-US" altLang="x-none" sz="1200"/>
          </a:p>
        </p:txBody>
      </p:sp>
      <p:sp>
        <p:nvSpPr>
          <p:cNvPr id="136194" name="AutoShap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solidFill>
            <a:srgbClr val="FFFFFF"/>
          </a:solidFill>
          <a:ln>
            <a:solidFill>
              <a:srgbClr val="000000"/>
            </a:solidFill>
          </a:ln>
        </p:spPr>
        <p:txBody>
          <a:bodyPr/>
          <a:lstStyle/>
          <a:p>
            <a:r>
              <a:rPr lang="nl-NL" altLang="x-none" dirty="0"/>
              <a:t>The </a:t>
            </a:r>
            <a:r>
              <a:rPr lang="nl-NL" altLang="x-none" dirty="0" err="1"/>
              <a:t>book</a:t>
            </a:r>
            <a:r>
              <a:rPr lang="nl-NL" altLang="x-none" dirty="0"/>
              <a:t> was </a:t>
            </a:r>
            <a:r>
              <a:rPr lang="nl-NL" altLang="x-none" dirty="0" err="1"/>
              <a:t>published</a:t>
            </a:r>
            <a:r>
              <a:rPr lang="nl-NL" altLang="x-none" dirty="0"/>
              <a:t> in 2002. </a:t>
            </a:r>
            <a:r>
              <a:rPr lang="nl-NL" altLang="x-none" dirty="0" err="1"/>
              <a:t>If</a:t>
            </a:r>
            <a:r>
              <a:rPr lang="nl-NL" altLang="x-none" dirty="0"/>
              <a:t> </a:t>
            </a:r>
            <a:r>
              <a:rPr lang="nl-NL" altLang="x-none" dirty="0" err="1"/>
              <a:t>there</a:t>
            </a:r>
            <a:r>
              <a:rPr lang="nl-NL" altLang="x-none" dirty="0"/>
              <a:t> </a:t>
            </a:r>
            <a:r>
              <a:rPr lang="nl-NL" altLang="x-none" dirty="0" err="1"/>
              <a:t>were</a:t>
            </a:r>
            <a:r>
              <a:rPr lang="nl-NL" altLang="x-none" dirty="0"/>
              <a:t> </a:t>
            </a:r>
            <a:r>
              <a:rPr lang="nl-NL" altLang="x-none" dirty="0" err="1"/>
              <a:t>publishing</a:t>
            </a:r>
            <a:r>
              <a:rPr lang="nl-NL" altLang="x-none" dirty="0"/>
              <a:t> new </a:t>
            </a:r>
            <a:r>
              <a:rPr lang="nl-NL" altLang="x-none" dirty="0" err="1"/>
              <a:t>editions</a:t>
            </a:r>
            <a:r>
              <a:rPr lang="nl-NL" altLang="x-none" dirty="0"/>
              <a:t>, I </a:t>
            </a:r>
            <a:r>
              <a:rPr lang="nl-NL" altLang="x-none" dirty="0" err="1"/>
              <a:t>would</a:t>
            </a:r>
            <a:r>
              <a:rPr lang="nl-NL" altLang="x-none" dirty="0"/>
              <a:t> </a:t>
            </a:r>
            <a:r>
              <a:rPr lang="nl-NL" altLang="x-none" dirty="0" err="1"/>
              <a:t>suggest</a:t>
            </a:r>
            <a:r>
              <a:rPr lang="nl-NL" altLang="x-none" dirty="0"/>
              <a:t> </a:t>
            </a:r>
            <a:r>
              <a:rPr lang="nl-NL" altLang="x-none" dirty="0" err="1"/>
              <a:t>two</a:t>
            </a:r>
            <a:r>
              <a:rPr lang="nl-NL" altLang="x-none" dirty="0"/>
              <a:t> </a:t>
            </a:r>
            <a:r>
              <a:rPr lang="nl-NL" altLang="x-none" dirty="0" err="1"/>
              <a:t>additions</a:t>
            </a:r>
            <a:endParaRPr lang="nl-NL" altLang="x-none" dirty="0"/>
          </a:p>
          <a:p>
            <a:pPr marL="228600" indent="-228600">
              <a:buAutoNum type="arabicPeriod"/>
            </a:pPr>
            <a:r>
              <a:rPr lang="nl-NL" altLang="x-none" dirty="0" err="1"/>
              <a:t>Brancing</a:t>
            </a:r>
            <a:endParaRPr lang="nl-NL" altLang="x-none" dirty="0"/>
          </a:p>
          <a:p>
            <a:pPr marL="228600" indent="-228600">
              <a:buAutoNum type="arabicPeriod"/>
            </a:pPr>
            <a:r>
              <a:rPr lang="nl-NL" altLang="x-none" dirty="0"/>
              <a:t>Code </a:t>
            </a:r>
            <a:r>
              <a:rPr lang="nl-NL" altLang="x-none" dirty="0" err="1"/>
              <a:t>integration</a:t>
            </a:r>
            <a:endParaRPr lang="nl-NL" altLang="x-none"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chemeClr val="tx1"/>
                </a:solidFill>
                <a:effectLst/>
                <a:latin typeface="Times New Roman" charset="0"/>
                <a:ea typeface="ＭＳ Ｐゴシック" charset="-128"/>
                <a:cs typeface="ＭＳ Ｐゴシック" charset="-128"/>
              </a:rPr>
              <a:t>Alice moves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from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to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while Bob adds the line </a:t>
            </a:r>
            <a:r>
              <a:rPr lang="en-GB" dirty="0"/>
              <a:t>x + = 2</a:t>
            </a:r>
            <a:r>
              <a:rPr lang="en-GB" sz="1200" b="0" i="0" kern="1200" dirty="0">
                <a:solidFill>
                  <a:schemeClr val="tx1"/>
                </a:solidFill>
                <a:effectLst/>
                <a:latin typeface="Times New Roman" charset="0"/>
                <a:ea typeface="ＭＳ Ｐゴシック" charset="-128"/>
                <a:cs typeface="ＭＳ Ｐゴシック" charset="-128"/>
              </a:rPr>
              <a:t>; to foo’s implementation in its original place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The figure shows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when Bob tries to merge his code with Alice. As shown,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shows that the whole function is deleted in one branch, but modified in the other; the number of conflicting lines reported is also large (the size of the whole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Given that Bob is not aware that he needs to look at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to understand what happened, he would mistakenly think that this is a complex conflict that would take him lots of time to understand and resolve. In reality, the conflict is actually simple: Alice moved the function (a refactoring operation) while Bob added an extra piece of code to it. A simple resolution would be to add the extra piece of code to the new location of the function.</a:t>
            </a:r>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40</a:t>
            </a:fld>
            <a:endParaRPr lang="en-US" altLang="x-none"/>
          </a:p>
        </p:txBody>
      </p:sp>
    </p:spTree>
    <p:extLst>
      <p:ext uri="{BB962C8B-B14F-4D97-AF65-F5344CB8AC3E}">
        <p14:creationId xmlns:p14="http://schemas.microsoft.com/office/powerpoint/2010/main" val="1424963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41</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681326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EF57352-076D-1549-A9C7-178BEFFD54A2}" type="slidenum">
              <a:rPr lang="en-US" altLang="x-none" sz="1200"/>
              <a:pPr/>
              <a:t>42</a:t>
            </a:fld>
            <a:endParaRPr lang="en-US" altLang="x-none" sz="1200"/>
          </a:p>
        </p:txBody>
      </p:sp>
      <p:sp>
        <p:nvSpPr>
          <p:cNvPr id="172034" name="AutoShap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43</a:t>
            </a:fld>
            <a:endParaRPr lang="en-US" altLang="x-none"/>
          </a:p>
        </p:txBody>
      </p:sp>
    </p:spTree>
    <p:extLst>
      <p:ext uri="{BB962C8B-B14F-4D97-AF65-F5344CB8AC3E}">
        <p14:creationId xmlns:p14="http://schemas.microsoft.com/office/powerpoint/2010/main" val="1611325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Technical like source code artifacts like refactorings, updates, e.t.c</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44</a:t>
            </a:fld>
            <a:endParaRPr lang="en-US" altLang="x-none"/>
          </a:p>
        </p:txBody>
      </p:sp>
    </p:spTree>
    <p:extLst>
      <p:ext uri="{BB962C8B-B14F-4D97-AF65-F5344CB8AC3E}">
        <p14:creationId xmlns:p14="http://schemas.microsoft.com/office/powerpoint/2010/main" val="4006370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Be careful about the data you have mained</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45</a:t>
            </a:fld>
            <a:endParaRPr lang="en-US" altLang="x-none"/>
          </a:p>
        </p:txBody>
      </p:sp>
    </p:spTree>
    <p:extLst>
      <p:ext uri="{BB962C8B-B14F-4D97-AF65-F5344CB8AC3E}">
        <p14:creationId xmlns:p14="http://schemas.microsoft.com/office/powerpoint/2010/main" val="2152801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If you take an example of a mobile app, </a:t>
            </a:r>
          </a:p>
          <a:p>
            <a:pPr marL="171450" indent="-171450">
              <a:buFont typeface="Arial" panose="020B0604020202020204" pitchFamily="34" charset="0"/>
              <a:buChar char="•"/>
            </a:pPr>
            <a:r>
              <a:rPr lang="en-BE" dirty="0"/>
              <a:t>The client will produce data regarding the requirements</a:t>
            </a:r>
          </a:p>
          <a:p>
            <a:pPr marL="171450" indent="-171450">
              <a:buFont typeface="Arial" panose="020B0604020202020204" pitchFamily="34" charset="0"/>
              <a:buChar char="•"/>
            </a:pPr>
            <a:r>
              <a:rPr lang="en-GB" dirty="0"/>
              <a:t>P</a:t>
            </a:r>
            <a:r>
              <a:rPr lang="en-BE" dirty="0"/>
              <a:t>rogrammer will write code and commit in in a version control system</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46</a:t>
            </a:fld>
            <a:endParaRPr lang="en-US" altLang="x-none"/>
          </a:p>
        </p:txBody>
      </p:sp>
    </p:spTree>
    <p:extLst>
      <p:ext uri="{BB962C8B-B14F-4D97-AF65-F5344CB8AC3E}">
        <p14:creationId xmlns:p14="http://schemas.microsoft.com/office/powerpoint/2010/main" val="188822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Keep in mind that the information fetched is actually what you need. Depending on your goal, the tools might not give you what you want.</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47</a:t>
            </a:fld>
            <a:endParaRPr lang="en-US" altLang="x-none"/>
          </a:p>
        </p:txBody>
      </p:sp>
    </p:spTree>
    <p:extLst>
      <p:ext uri="{BB962C8B-B14F-4D97-AF65-F5344CB8AC3E}">
        <p14:creationId xmlns:p14="http://schemas.microsoft.com/office/powerpoint/2010/main" val="1908572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80E16BD-CEE5-2849-A25C-4D8EF09DC227}" type="slidenum">
              <a:rPr lang="en-US" altLang="x-none" sz="1200"/>
              <a:pPr/>
              <a:t>49</a:t>
            </a:fld>
            <a:endParaRPr lang="en-US" altLang="x-none" sz="1200"/>
          </a:p>
        </p:txBody>
      </p:sp>
      <p:sp>
        <p:nvSpPr>
          <p:cNvPr id="187394" name="AutoShap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0EB47DB-9C8F-344B-A68F-71F4AA15F9F5}" type="slidenum">
              <a:rPr lang="en-US" altLang="x-none" sz="1200"/>
              <a:pPr/>
              <a:t>5</a:t>
            </a:fld>
            <a:endParaRPr lang="en-US" altLang="x-none" sz="1200"/>
          </a:p>
        </p:txBody>
      </p:sp>
      <p:sp>
        <p:nvSpPr>
          <p:cNvPr id="21506" name="Rectangle 5"/>
          <p:cNvSpPr>
            <a:spLocks noGrp="1" noRot="1" noChangeAspect="1" noChangeArrowheads="1" noTextEdit="1"/>
          </p:cNvSpPr>
          <p:nvPr>
            <p:ph type="sldImg"/>
          </p:nvPr>
        </p:nvSpPr>
        <p:spPr>
          <a:ln/>
        </p:spPr>
      </p:sp>
      <p:sp>
        <p:nvSpPr>
          <p:cNvPr id="2150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For this presentation, we set out some goals</a:t>
            </a:r>
          </a:p>
          <a:p>
            <a:r>
              <a:rPr lang="en-GB" altLang="x-none" dirty="0"/>
              <a:t>We want to convince you that because of various reasons. WE WILL LEARN ABOUT WHY PROGRAMS CHANGE</a:t>
            </a:r>
          </a:p>
          <a:p>
            <a:r>
              <a:rPr lang="en-GB" altLang="x-none" dirty="0"/>
              <a:t>In fact, we want to go one step further, and we will even try to convince you that REENGINEERING (and REVERSE ENGINEERING) are essential activities, hence essential skills that should be taught to professional software engineers.</a:t>
            </a:r>
          </a:p>
          <a:p>
            <a:r>
              <a:rPr lang="en-GB" altLang="x-none" dirty="0"/>
              <a:t>[WHICH BRINGS US TO THE 3</a:t>
            </a:r>
            <a:r>
              <a:rPr lang="en-GB" altLang="x-none" baseline="30000" dirty="0"/>
              <a:t>RD</a:t>
            </a:r>
            <a:r>
              <a:rPr lang="en-GB" altLang="x-none" dirty="0"/>
              <a:t> BULLET] If you accept that it is an essential skill, you should be able to collect some PRINCIPLES, TECHNIQUES, METHODOLOGY and TOOLS to support practitioners. Moreover, you should be able to collect it in such a form that can be TAUGHT TO STUDENTS AND PROFESSIONALS. That’s precisely what OOP book tells about. And today, we’re going to pick a few of these techniques and </a:t>
            </a:r>
          </a:p>
          <a:p>
            <a:r>
              <a:rPr lang="en-GB" altLang="x-none" dirty="0"/>
              <a:t>While doing this will emphasize two points</a:t>
            </a:r>
          </a:p>
          <a:p>
            <a:r>
              <a:rPr lang="en-GB" altLang="x-none" dirty="0"/>
              <a:t>   A) reengineering a project may seam difficult at first, however, there is a large set of LIGHTWEIGHT TOOLS and TECHNIQUES</a:t>
            </a:r>
          </a:p>
          <a:p>
            <a:r>
              <a:rPr lang="en-GB" altLang="x-none" dirty="0"/>
              <a:t>   B) Despite these tools and techniques, PEOPLE MUST DO THE JOB and they represent the most valuable resource.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560F87F-2977-AA4E-B574-DC411EE6765B}" type="slidenum">
              <a:rPr lang="en-US" altLang="x-none" sz="1200"/>
              <a:pPr/>
              <a:t>50</a:t>
            </a:fld>
            <a:endParaRPr lang="en-US" altLang="x-none" sz="1200"/>
          </a:p>
        </p:txBody>
      </p:sp>
      <p:sp>
        <p:nvSpPr>
          <p:cNvPr id="189442" name="AutoShap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Times New Roman" charset="0"/>
                <a:ea typeface="ＭＳ Ｐゴシック" charset="-128"/>
                <a:cs typeface="ＭＳ Ｐゴシック" charset="-128"/>
              </a:rPr>
              <a:t>Programs change. You find bugs, and you fix them. You discover a new requirement, and you add a feature.</a:t>
            </a:r>
          </a:p>
          <a:p>
            <a:r>
              <a:rPr lang="en-GB" sz="1200" b="0" i="0" kern="1200" dirty="0">
                <a:solidFill>
                  <a:schemeClr val="tx1"/>
                </a:solidFill>
                <a:effectLst/>
                <a:latin typeface="Times New Roman" charset="0"/>
                <a:ea typeface="ＭＳ Ｐゴシック" charset="-128"/>
                <a:cs typeface="ＭＳ Ｐゴシック" charset="-128"/>
              </a:rPr>
              <a:t>[TALK ABOUT THE PICTURE] HERE IS A SIMPLE ILLUSTRATION OF A PROGRAM CHANGE. </a:t>
            </a:r>
          </a:p>
          <a:p>
            <a:r>
              <a:rPr lang="en-GB" sz="1200" b="0" i="0" kern="1200" dirty="0">
                <a:solidFill>
                  <a:schemeClr val="tx1"/>
                </a:solidFill>
                <a:effectLst/>
                <a:latin typeface="Times New Roman" charset="0"/>
                <a:ea typeface="ＭＳ Ｐゴシック" charset="-128"/>
                <a:cs typeface="ＭＳ Ｐゴシック" charset="-128"/>
              </a:rPr>
              <a:t>A requirement changes because users demand it; you revise a feature.</a:t>
            </a:r>
          </a:p>
          <a:p>
            <a:r>
              <a:rPr lang="en-GB" sz="1200" b="0" i="0" kern="1200" dirty="0">
                <a:solidFill>
                  <a:schemeClr val="tx1"/>
                </a:solidFill>
                <a:effectLst/>
                <a:latin typeface="Times New Roman" charset="0"/>
                <a:ea typeface="ＭＳ Ｐゴシック" charset="-128"/>
                <a:cs typeface="ＭＳ Ｐゴシック" charset="-128"/>
              </a:rPr>
              <a:t>The simple fact about programs is that they’re rarely stable but rather constantly changing, living artifacts that shift as much as our social worlds shift.</a:t>
            </a:r>
          </a:p>
          <a:p>
            <a:r>
              <a:rPr lang="en-GB" sz="1200" b="0" i="0" kern="1200" dirty="0">
                <a:solidFill>
                  <a:schemeClr val="tx1"/>
                </a:solidFill>
                <a:effectLst/>
                <a:latin typeface="Times New Roman" charset="0"/>
                <a:ea typeface="ＭＳ Ｐゴシック" charset="-128"/>
                <a:cs typeface="ＭＳ Ｐゴシック" charset="-128"/>
              </a:rPr>
              <a:t>The apps on our phones are constantly being updated to improve our experiences, while the websites we visit potentially change every time we visit them, without us noticing.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6</a:t>
            </a:fld>
            <a:endParaRPr lang="en-US" altLang="x-none"/>
          </a:p>
        </p:txBody>
      </p:sp>
    </p:spTree>
    <p:extLst>
      <p:ext uri="{BB962C8B-B14F-4D97-AF65-F5344CB8AC3E}">
        <p14:creationId xmlns:p14="http://schemas.microsoft.com/office/powerpoint/2010/main" val="141226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347AEB7-67AF-D940-8C72-F73B06BD907D}" type="slidenum">
              <a:rPr lang="en-US" altLang="x-none" sz="1200"/>
              <a:pPr/>
              <a:t>7</a:t>
            </a:fld>
            <a:endParaRPr lang="en-US" altLang="x-none" sz="1200"/>
          </a:p>
        </p:txBody>
      </p:sp>
      <p:sp>
        <p:nvSpPr>
          <p:cNvPr id="25602" name="Rectangle 5"/>
          <p:cNvSpPr>
            <a:spLocks noGrp="1" noRot="1" noChangeAspect="1" noChangeArrowheads="1" noTextEdit="1"/>
          </p:cNvSpPr>
          <p:nvPr>
            <p:ph type="sldImg"/>
          </p:nvPr>
        </p:nvSpPr>
        <p:spPr>
          <a:ln/>
        </p:spPr>
      </p:sp>
      <p:sp>
        <p:nvSpPr>
          <p:cNvPr id="2560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MANAGGING CHANGE is a problem, here are some numbers to illustrate how SEVERE THE PROBLEM IS</a:t>
            </a:r>
          </a:p>
          <a:p>
            <a:r>
              <a:rPr lang="en-GB" altLang="x-none" dirty="0"/>
              <a:t>Several empirical surveys dating from the SEVENTIES AND EIGHTIES have shown that MORE THAN HALF OF THE TOTAL SOFTWARE BUDGET is spent during maintenance. (point to TOP LEFT CORNER).</a:t>
            </a:r>
          </a:p>
          <a:p>
            <a:r>
              <a:rPr lang="en-GB" altLang="x-none" dirty="0"/>
              <a:t>These observations are typically explained by means of a diagram looking like this (POINT TO RIGHT)</a:t>
            </a:r>
          </a:p>
          <a:p>
            <a:r>
              <a:rPr lang="en-GB" altLang="x-none" dirty="0"/>
              <a:t>The idea is that maintenance is seen as fixing mistakes and the LONGER YOU WAIT with fixing those mistakes, the MORE COSTLY it becomes</a:t>
            </a:r>
          </a:p>
          <a:p>
            <a:r>
              <a:rPr lang="en-GB" altLang="x-none" dirty="0"/>
              <a:t>Actually, if you look at the kind of PROGRESS we made in software engineering TECHNOLOGY, you can see that we actually tried to tackle this phenomenon.</a:t>
            </a:r>
          </a:p>
          <a:p>
            <a:r>
              <a:rPr lang="en-GB" altLang="x-none" dirty="0"/>
              <a:t>  A) First of all, we invested a lot in better REQUIREMENTS ENGINEERING, to make sure that we discover potential “mistakes” much earlier. If you look at USE-CASES and CRC-Cards, for instance, to whole idea is to separate the STABLE requirements from the UNSTABLE ones, focussing on the STABLE ones, and as such try to prevent that we will have to fix things afterwards.</a:t>
            </a:r>
          </a:p>
          <a:p>
            <a:r>
              <a:rPr lang="en-GB" altLang="x-none" dirty="0"/>
              <a:t>  B) Also, we invested a lot in BETTER TOOLS AND TECHNIQUES so that it becomes easier to change software artefacts once they are in the field. Modern Relational Databases for instance, allow you to modify the schema of a database while it is up and running, plug-and-play components allow you to download new versions over the internet</a:t>
            </a:r>
          </a:p>
          <a:p>
            <a:endParaRPr lang="en-GB" altLang="x-none" dirty="0"/>
          </a:p>
          <a:p>
            <a:r>
              <a:rPr lang="en-GB" altLang="x-none" dirty="0"/>
              <a:t>SO WHAT DID THIS GAIN US ? Well, let’s study the impact of both a little bit further.</a:t>
            </a:r>
          </a:p>
          <a:p>
            <a:endParaRPr lang="en-GB" altLang="x-non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A8FF1E8-B784-2A48-BF04-4FADC4DB7018}" type="slidenum">
              <a:rPr lang="en-US" altLang="x-none" sz="1200"/>
              <a:pPr/>
              <a:t>8</a:t>
            </a:fld>
            <a:endParaRPr lang="en-US" altLang="x-none" sz="1200"/>
          </a:p>
        </p:txBody>
      </p:sp>
      <p:sp>
        <p:nvSpPr>
          <p:cNvPr id="27650" name="Rectangle 5"/>
          <p:cNvSpPr>
            <a:spLocks noGrp="1" noRot="1" noChangeAspect="1" noChangeArrowheads="1" noTextEdit="1"/>
          </p:cNvSpPr>
          <p:nvPr>
            <p:ph type="sldImg"/>
          </p:nvPr>
        </p:nvSpPr>
        <p:spPr>
          <a:ln/>
        </p:spPr>
      </p:sp>
      <p:sp>
        <p:nvSpPr>
          <p:cNvPr id="27651"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Well, better requirements engineering indeed helped to identify stable ground in the muddle of CHANGING REQUIREMENTS.</a:t>
            </a:r>
          </a:p>
          <a:p>
            <a:r>
              <a:rPr lang="en-GB" altLang="x-none" dirty="0"/>
              <a:t>Unfortunately, an empirical survey done by Lientz and Swanson revealed that the majority of changes requested have to do with EXTRA FUNCTIONALITY.</a:t>
            </a:r>
          </a:p>
          <a:p>
            <a:r>
              <a:rPr lang="en-GB" altLang="x-none" dirty="0"/>
              <a:t>That’s why modern requirements engineering tries to define SCENARIOs FOR FUTURE EXTENSIONS so that the designers can accommodate their designs. That’s why we try to define good DOMAIN MODELS, so that most of the changes will fit our design.</a:t>
            </a:r>
          </a:p>
          <a:p>
            <a:r>
              <a:rPr lang="en-GB" altLang="x-none" dirty="0"/>
              <a:t>Unfortunately, no matter how good our requirements engineering, </a:t>
            </a:r>
            <a:r>
              <a:rPr lang="en-GB" altLang="x-none" dirty="0" err="1"/>
              <a:t>wewill</a:t>
            </a:r>
            <a:r>
              <a:rPr lang="en-GB" altLang="x-none" dirty="0"/>
              <a:t> never be able TO PREDICT THE FUTURE</a:t>
            </a:r>
          </a:p>
          <a:p>
            <a:r>
              <a:rPr lang="en-GB" altLang="x-none" dirty="0"/>
              <a:t>Therefore, there will always be changes that DO NOT FIT OUR ORIGINAL DESIGN, and depending on our problem domain this may be quite a lot.</a:t>
            </a:r>
          </a:p>
          <a:p>
            <a:r>
              <a:rPr lang="en-GB" altLang="x-none" dirty="0"/>
              <a:t>By the way, that’s one of the reasons why AGILE DEVELOPMENT METHODS are so popular nowadays. They observed that for certain problem domains you cannot make good predictions about the 60% perfective maintenance here (POINT TO SLIDE). When that’s the case, its useless to invest in a good design because you don’t know which variation points to build into your design. Half of the time, you will guess wrong and then you lose twice – once for creating a variation point you didn’t use, and once for extending the design with a new variation point.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7107D47-CF22-854B-BF97-39E51E61E33F}" type="slidenum">
              <a:rPr lang="en-US" altLang="x-none" sz="1200"/>
              <a:pPr/>
              <a:t>9</a:t>
            </a:fld>
            <a:endParaRPr lang="en-US" altLang="x-none" sz="1200"/>
          </a:p>
        </p:txBody>
      </p:sp>
      <p:sp>
        <p:nvSpPr>
          <p:cNvPr id="31746" name="Rectangle 5"/>
          <p:cNvSpPr>
            <a:spLocks noGrp="1" noRot="1" noChangeAspect="1" noChangeArrowheads="1" noTextEdit="1"/>
          </p:cNvSpPr>
          <p:nvPr>
            <p:ph type="sldImg"/>
          </p:nvPr>
        </p:nvSpPr>
        <p:spPr>
          <a:ln/>
        </p:spPr>
      </p:sp>
      <p:sp>
        <p:nvSpPr>
          <p:cNvPr id="3174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The big conclusion we can derive from this as that we are STUCK</a:t>
            </a:r>
          </a:p>
          <a:p>
            <a:r>
              <a:rPr lang="en-GB" altLang="x-none" dirty="0"/>
              <a:t>The worst thing that can happen to a software system is that IT ACTUALLY GETS USED.</a:t>
            </a:r>
          </a:p>
          <a:p>
            <a:pPr lvl="1"/>
            <a:r>
              <a:rPr lang="en-GB" altLang="x-none" dirty="0"/>
              <a:t>Because if your system is used, USERS WILL ASK YOU TO ADAPT</a:t>
            </a:r>
          </a:p>
          <a:p>
            <a:pPr lvl="1"/>
            <a:r>
              <a:rPr lang="en-GB" altLang="x-none" dirty="0"/>
              <a:t>And because end-users are VERY CREATIVE in finding new ways of using your software, you will end up adding features which were never expected</a:t>
            </a:r>
          </a:p>
          <a:p>
            <a:pPr lvl="1"/>
            <a:r>
              <a:rPr lang="en-GB" altLang="x-none" dirty="0"/>
              <a:t>And because you did not expect it, adding these will PROBABLY DESTROY YOUR INITIAL GOOD DESIGN</a:t>
            </a:r>
          </a:p>
          <a:p>
            <a:endParaRPr lang="en-GB" altLang="x-none" dirty="0"/>
          </a:p>
          <a:p>
            <a:r>
              <a:rPr lang="en-GB" altLang="x-none" dirty="0"/>
              <a:t>This observation isn't new. Already in the early 80's, Manny Lehman observed the way the IBM Operating system 760 evolved</a:t>
            </a:r>
          </a:p>
          <a:p>
            <a:pPr lvl="1"/>
            <a:r>
              <a:rPr lang="en-GB" altLang="x-none" dirty="0"/>
              <a:t>… and derived 7 LAWS OF SOFTWARE EVOLUTION</a:t>
            </a:r>
          </a:p>
          <a:p>
            <a:pPr lvl="1"/>
            <a:r>
              <a:rPr lang="en-GB" altLang="x-none" dirty="0"/>
              <a:t>Two of them are particularly RELEVANT IN A REENGINEERING CONTEXT</a:t>
            </a:r>
          </a:p>
          <a:p>
            <a:pPr lvl="1"/>
            <a:r>
              <a:rPr lang="en-GB" altLang="x-none" dirty="0"/>
              <a:t>… (READ SLIDE)</a:t>
            </a:r>
          </a:p>
          <a:p>
            <a:pPr lvl="1"/>
            <a:endParaRPr lang="en-GB" altLang="x-none" dirty="0"/>
          </a:p>
          <a:p>
            <a:r>
              <a:rPr lang="en-GB" altLang="x-none" dirty="0"/>
              <a:t>Since then, these laws have been validated against a number of INDUSTRIAL CASES</a:t>
            </a:r>
          </a:p>
          <a:p>
            <a:pPr lvl="1"/>
            <a:r>
              <a:rPr lang="en-GB" altLang="x-none" dirty="0"/>
              <a:t>and shown that they are STILL APPLICABLE</a:t>
            </a:r>
          </a:p>
          <a:p>
            <a:pPr lvl="1"/>
            <a:r>
              <a:rPr lang="en-GB" altLang="x-none" dirty="0"/>
              <a:t>… however, open source development seems to be able to ESCAPE THE EXTRA COMPLEXITY, probably because  they spend the extra resources to simplify the 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4EBD9DA-AB8F-694D-A169-245DEE85D4B5}" type="slidenum">
              <a:rPr lang="en-US" altLang="x-none" sz="1200"/>
              <a:pPr/>
              <a:t>10</a:t>
            </a:fld>
            <a:endParaRPr lang="en-US" altLang="x-none" sz="1200"/>
          </a:p>
        </p:txBody>
      </p:sp>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x-none" dirty="0"/>
              <a:t>To tackle these problems, you need some kind of GENERIC REENGINEERING PROCESS</a:t>
            </a:r>
          </a:p>
          <a:p>
            <a:pPr marL="228600" indent="-228600"/>
            <a:r>
              <a:rPr lang="en-US" altLang="x-none" dirty="0"/>
              <a:t>Here is the one that we propose, WHICH WE WILL USE TROUGHOUT THIS TALK</a:t>
            </a:r>
          </a:p>
          <a:p>
            <a:pPr marL="228600" indent="-228600"/>
            <a:r>
              <a:rPr lang="en-US" altLang="x-none" dirty="0"/>
              <a:t>Note that you should see this as a way to describe the various activities that take place during a project, but not necessarily a STRICT ORDER ON when these activities must take place.</a:t>
            </a:r>
          </a:p>
          <a:p>
            <a:pPr marL="228600" indent="-228600"/>
            <a:r>
              <a:rPr lang="en-US" altLang="x-none" dirty="0"/>
              <a:t>(0) Requirement analysis: </a:t>
            </a:r>
            <a:r>
              <a:rPr lang="en-US" altLang="x-none" dirty="0" err="1"/>
              <a:t>analyse</a:t>
            </a:r>
            <a:r>
              <a:rPr lang="en-US" altLang="x-none" dirty="0"/>
              <a:t> on WHICH PARTS OF YOUR REQUIREMENTS HAVE TO BE CHANGED – feature or patch?</a:t>
            </a:r>
          </a:p>
          <a:p>
            <a:pPr marL="228600" indent="-228600">
              <a:buFont typeface="Times" charset="0"/>
              <a:buAutoNum type="arabicParenBoth"/>
            </a:pPr>
            <a:r>
              <a:rPr lang="en-US" altLang="x-none" dirty="0"/>
              <a:t>Model capture: REVERSE ENGINEER from the source-code into a MORE ABSTRACT FORM, typically some form of a design model. How abstract depends on the kind of problem you want to solve.</a:t>
            </a:r>
          </a:p>
          <a:p>
            <a:pPr marL="228600" indent="-228600">
              <a:buFont typeface="Times" charset="0"/>
              <a:buAutoNum type="arabicParenBoth"/>
            </a:pPr>
            <a:r>
              <a:rPr lang="en-US" altLang="x-none" dirty="0"/>
              <a:t>problem detection: IDENTIFY DESIGN PROBLEMS in that abstract model</a:t>
            </a:r>
          </a:p>
          <a:p>
            <a:pPr marL="228600" indent="-228600">
              <a:buFont typeface="Times" charset="0"/>
              <a:buAutoNum type="arabicParenBoth"/>
            </a:pPr>
            <a:r>
              <a:rPr lang="en-US" altLang="x-none" dirty="0"/>
              <a:t>problem resolution: PROPOSE AN ALTERNATIVE DESIGN that will solve the identified problem</a:t>
            </a:r>
          </a:p>
          <a:p>
            <a:pPr marL="228600" indent="-228600">
              <a:buFont typeface="Times" charset="0"/>
              <a:buAutoNum type="arabicParenBoth"/>
            </a:pPr>
            <a:r>
              <a:rPr lang="en-US" altLang="x-none" dirty="0"/>
              <a:t>program transformations: MAKE THE NECESSARY CHANGES TO THE CODE, so that it adheres to the new design YET PRESERVES ALL THE REQUIED FUNCTIONALITY</a:t>
            </a:r>
            <a:br>
              <a:rPr lang="en-US" altLang="x-none" dirty="0"/>
            </a:br>
            <a:r>
              <a:rPr lang="en-US" altLang="x-none" dirty="0"/>
              <a:t>Here TESTING will play an important role</a:t>
            </a:r>
          </a:p>
          <a:p>
            <a:pPr marL="228600" indent="-228600">
              <a:buFont typeface="Times" charset="0"/>
              <a:buNone/>
            </a:pPr>
            <a:r>
              <a:rPr lang="en-US" altLang="x-none" dirty="0"/>
              <a:t>In the REMAINDER OF THE TALK, we will use this picture to ILLUSTRATE WHERE the various techniques and tools FIT IN.</a:t>
            </a:r>
          </a:p>
          <a:p>
            <a:pPr marL="228600" indent="-228600">
              <a:buFont typeface="Times" charset="0"/>
              <a:buNone/>
            </a:pPr>
            <a:r>
              <a:rPr lang="en-US" altLang="x-none" dirty="0"/>
              <a:t>While doing that, we will emphasize the role of THE HUMAN IN THE LOOP, because we believe that reengineering is a very PEOPLE CENTRIC activity.</a:t>
            </a:r>
          </a:p>
          <a:p>
            <a:pPr marL="228600" indent="-228600">
              <a:buFont typeface="Times" charset="0"/>
              <a:buNone/>
            </a:pPr>
            <a:r>
              <a:rPr lang="en-US" altLang="x-none" dirty="0"/>
              <a:t>Also, we will show some lightweight techniques and tools, because we experienced that you can achieve quite a lot with rather inexpensive technology.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a:xfrm>
            <a:off x="1905000" y="685800"/>
            <a:ext cx="4876800" cy="2209800"/>
          </a:xfrm>
        </p:spPr>
        <p:txBody>
          <a:bodyPr/>
          <a:lstStyle>
            <a:lvl1pPr>
              <a:defRPr>
                <a:solidFill>
                  <a:srgbClr val="00027F"/>
                </a:solidFill>
              </a:defRPr>
            </a:lvl1pPr>
          </a:lstStyle>
          <a:p>
            <a:r>
              <a:rPr lang="en-US"/>
              <a:t>Click to edit Master title style</a:t>
            </a:r>
          </a:p>
        </p:txBody>
      </p:sp>
      <p:sp>
        <p:nvSpPr>
          <p:cNvPr id="102403" name="Rectangle 3"/>
          <p:cNvSpPr>
            <a:spLocks noGrp="1" noChangeArrowheads="1"/>
          </p:cNvSpPr>
          <p:nvPr>
            <p:ph type="subTitle" idx="1"/>
          </p:nvPr>
        </p:nvSpPr>
        <p:spPr>
          <a:xfrm>
            <a:off x="1905000" y="3276600"/>
            <a:ext cx="4876800" cy="2362200"/>
          </a:xfrm>
        </p:spPr>
        <p:txBody>
          <a:bodyPr/>
          <a:lstStyle>
            <a:lvl1pPr marL="0" indent="0" algn="ctr">
              <a:buFontTx/>
              <a:buNone/>
              <a:defRPr>
                <a:solidFill>
                  <a:srgbClr val="087F02"/>
                </a:solidFill>
              </a:defRPr>
            </a:lvl1pPr>
          </a:lstStyle>
          <a:p>
            <a:r>
              <a:rPr lang="en-US" dirty="0"/>
              <a:t>Click to edit Master subtitle style</a:t>
            </a:r>
          </a:p>
        </p:txBody>
      </p:sp>
    </p:spTree>
    <p:extLst>
      <p:ext uri="{BB962C8B-B14F-4D97-AF65-F5344CB8AC3E}">
        <p14:creationId xmlns:p14="http://schemas.microsoft.com/office/powerpoint/2010/main" val="66403668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D2B24B1-BCEE-3243-ABFC-B0068DC445C0}" type="slidenum">
              <a:rPr lang="en-US" altLang="x-none"/>
              <a:pPr>
                <a:defRPr/>
              </a:pPr>
              <a:t>‹#›</a:t>
            </a:fld>
            <a:endParaRPr lang="en-US" altLang="x-none"/>
          </a:p>
        </p:txBody>
      </p:sp>
    </p:spTree>
    <p:extLst>
      <p:ext uri="{BB962C8B-B14F-4D97-AF65-F5344CB8AC3E}">
        <p14:creationId xmlns:p14="http://schemas.microsoft.com/office/powerpoint/2010/main" val="68949846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4F39AA4-3272-9F4E-B55A-972088CEDD66}" type="slidenum">
              <a:rPr lang="en-US" altLang="x-none"/>
              <a:pPr>
                <a:defRPr/>
              </a:pPr>
              <a:t>‹#›</a:t>
            </a:fld>
            <a:endParaRPr lang="en-US" altLang="x-none"/>
          </a:p>
        </p:txBody>
      </p:sp>
    </p:spTree>
    <p:extLst>
      <p:ext uri="{BB962C8B-B14F-4D97-AF65-F5344CB8AC3E}">
        <p14:creationId xmlns:p14="http://schemas.microsoft.com/office/powerpoint/2010/main" val="57899246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371600"/>
            <a:ext cx="3810000" cy="47244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3D6C404A-1426-A941-B6BB-5FA7F05C52FD}" type="slidenum">
              <a:rPr lang="en-US" altLang="x-none"/>
              <a:pPr>
                <a:defRPr/>
              </a:pPr>
              <a:t>‹#›</a:t>
            </a:fld>
            <a:endParaRPr lang="en-US" altLang="x-none"/>
          </a:p>
        </p:txBody>
      </p:sp>
    </p:spTree>
    <p:extLst>
      <p:ext uri="{BB962C8B-B14F-4D97-AF65-F5344CB8AC3E}">
        <p14:creationId xmlns:p14="http://schemas.microsoft.com/office/powerpoint/2010/main" val="8779378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dirty="0"/>
              <a:t>Click to edit Master title style</a:t>
            </a:r>
          </a:p>
        </p:txBody>
      </p:sp>
      <p:sp>
        <p:nvSpPr>
          <p:cNvPr id="3" name="Chart Placeholder 2"/>
          <p:cNvSpPr>
            <a:spLocks noGrp="1"/>
          </p:cNvSpPr>
          <p:nvPr>
            <p:ph type="ch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45697A4-B70D-1745-A0B3-7D8EFAD81028}" type="slidenum">
              <a:rPr lang="en-US" altLang="x-none"/>
              <a:pPr>
                <a:defRPr/>
              </a:pPr>
              <a:t>‹#›</a:t>
            </a:fld>
            <a:endParaRPr lang="en-US" altLang="x-none"/>
          </a:p>
        </p:txBody>
      </p:sp>
    </p:spTree>
    <p:extLst>
      <p:ext uri="{BB962C8B-B14F-4D97-AF65-F5344CB8AC3E}">
        <p14:creationId xmlns:p14="http://schemas.microsoft.com/office/powerpoint/2010/main" val="1419955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28B0D84E-F486-BB43-9FBC-1E15A1D2605E}" type="slidenum">
              <a:rPr lang="en-US" altLang="x-none"/>
              <a:pPr>
                <a:defRPr/>
              </a:pPr>
              <a:t>‹#›</a:t>
            </a:fld>
            <a:endParaRPr lang="en-US" altLang="x-none"/>
          </a:p>
        </p:txBody>
      </p:sp>
    </p:spTree>
    <p:extLst>
      <p:ext uri="{BB962C8B-B14F-4D97-AF65-F5344CB8AC3E}">
        <p14:creationId xmlns:p14="http://schemas.microsoft.com/office/powerpoint/2010/main" val="55960880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D3000D99-0176-1B4D-9806-1D8499C7678A}" type="slidenum">
              <a:rPr lang="en-US" altLang="x-none"/>
              <a:pPr>
                <a:defRPr/>
              </a:pPr>
              <a:t>‹#›</a:t>
            </a:fld>
            <a:endParaRPr lang="en-US" altLang="x-none"/>
          </a:p>
        </p:txBody>
      </p:sp>
    </p:spTree>
    <p:extLst>
      <p:ext uri="{BB962C8B-B14F-4D97-AF65-F5344CB8AC3E}">
        <p14:creationId xmlns:p14="http://schemas.microsoft.com/office/powerpoint/2010/main" val="151432903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365A806-254F-6145-A230-D58B6D8D5DC9}" type="slidenum">
              <a:rPr lang="en-US" altLang="x-none"/>
              <a:pPr>
                <a:defRPr/>
              </a:pPr>
              <a:t>‹#›</a:t>
            </a:fld>
            <a:endParaRPr lang="en-US" altLang="x-none"/>
          </a:p>
        </p:txBody>
      </p:sp>
    </p:spTree>
    <p:extLst>
      <p:ext uri="{BB962C8B-B14F-4D97-AF65-F5344CB8AC3E}">
        <p14:creationId xmlns:p14="http://schemas.microsoft.com/office/powerpoint/2010/main" val="149940745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85981814-3139-0842-B2D9-6625AB8A7491}" type="slidenum">
              <a:rPr lang="en-US" altLang="x-none"/>
              <a:pPr>
                <a:defRPr/>
              </a:pPr>
              <a:t>‹#›</a:t>
            </a:fld>
            <a:endParaRPr lang="en-US" altLang="x-none"/>
          </a:p>
        </p:txBody>
      </p:sp>
    </p:spTree>
    <p:extLst>
      <p:ext uri="{BB962C8B-B14F-4D97-AF65-F5344CB8AC3E}">
        <p14:creationId xmlns:p14="http://schemas.microsoft.com/office/powerpoint/2010/main" val="196798228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F85D24D9-77A6-A74D-90BB-545712034A1E}" type="slidenum">
              <a:rPr lang="en-US" altLang="x-none"/>
              <a:pPr>
                <a:defRPr/>
              </a:pPr>
              <a:t>‹#›</a:t>
            </a:fld>
            <a:endParaRPr lang="en-US" altLang="x-none"/>
          </a:p>
        </p:txBody>
      </p:sp>
    </p:spTree>
    <p:extLst>
      <p:ext uri="{BB962C8B-B14F-4D97-AF65-F5344CB8AC3E}">
        <p14:creationId xmlns:p14="http://schemas.microsoft.com/office/powerpoint/2010/main" val="3351665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032813EC-00CE-1E48-AF5C-5DEE037308E4}" type="slidenum">
              <a:rPr lang="en-US" altLang="x-none"/>
              <a:pPr>
                <a:defRPr/>
              </a:pPr>
              <a:t>‹#›</a:t>
            </a:fld>
            <a:endParaRPr lang="en-US" altLang="x-none"/>
          </a:p>
        </p:txBody>
      </p:sp>
    </p:spTree>
    <p:extLst>
      <p:ext uri="{BB962C8B-B14F-4D97-AF65-F5344CB8AC3E}">
        <p14:creationId xmlns:p14="http://schemas.microsoft.com/office/powerpoint/2010/main" val="29401152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1F2D404-1BC9-E944-9F57-4B4EC87CC541}" type="slidenum">
              <a:rPr lang="en-US" altLang="x-none"/>
              <a:pPr>
                <a:defRPr/>
              </a:pPr>
              <a:t>‹#›</a:t>
            </a:fld>
            <a:endParaRPr lang="en-US" altLang="x-none"/>
          </a:p>
        </p:txBody>
      </p:sp>
    </p:spTree>
    <p:extLst>
      <p:ext uri="{BB962C8B-B14F-4D97-AF65-F5344CB8AC3E}">
        <p14:creationId xmlns:p14="http://schemas.microsoft.com/office/powerpoint/2010/main" val="918121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531D8EBE-BD47-6B4A-A9F2-7FAE5E59FDB8}" type="slidenum">
              <a:rPr lang="en-US" altLang="x-none"/>
              <a:pPr>
                <a:defRPr/>
              </a:pPr>
              <a:t>‹#›</a:t>
            </a:fld>
            <a:endParaRPr lang="en-US" altLang="x-none"/>
          </a:p>
        </p:txBody>
      </p:sp>
    </p:spTree>
    <p:extLst>
      <p:ext uri="{BB962C8B-B14F-4D97-AF65-F5344CB8AC3E}">
        <p14:creationId xmlns:p14="http://schemas.microsoft.com/office/powerpoint/2010/main" val="119305910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dirty="0"/>
              <a:t>Click to edit Master title style</a:t>
            </a:r>
          </a:p>
        </p:txBody>
      </p:sp>
      <p:sp>
        <p:nvSpPr>
          <p:cNvPr id="1027" name="Rectangle 3"/>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1380" name="Rectangle 4"/>
          <p:cNvSpPr>
            <a:spLocks noGrp="1" noChangeArrowheads="1"/>
          </p:cNvSpPr>
          <p:nvPr>
            <p:ph type="dt" sz="half" idx="2"/>
          </p:nvPr>
        </p:nvSpPr>
        <p:spPr bwMode="auto">
          <a:xfrm>
            <a:off x="685800" y="6248400"/>
            <a:ext cx="3124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solidFill>
                  <a:schemeClr val="accent1"/>
                </a:solidFill>
                <a:latin typeface="Lucida Grande" charset="0"/>
              </a:defRPr>
            </a:lvl1pPr>
          </a:lstStyle>
          <a:p>
            <a:pPr>
              <a:defRPr/>
            </a:pPr>
            <a:endParaRPr lang="en-US" altLang="x-none"/>
          </a:p>
        </p:txBody>
      </p:sp>
      <p:sp>
        <p:nvSpPr>
          <p:cNvPr id="101381" name="Rectangle 5"/>
          <p:cNvSpPr>
            <a:spLocks noGrp="1" noChangeArrowheads="1"/>
          </p:cNvSpPr>
          <p:nvPr>
            <p:ph type="sldNum" sz="quarter" idx="4"/>
          </p:nvPr>
        </p:nvSpPr>
        <p:spPr bwMode="auto">
          <a:xfrm>
            <a:off x="55626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60BDC4"/>
                </a:solidFill>
                <a:latin typeface="Gill Sans" charset="0"/>
              </a:defRPr>
            </a:lvl1pPr>
          </a:lstStyle>
          <a:p>
            <a:pPr>
              <a:defRPr/>
            </a:pPr>
            <a:r>
              <a:rPr lang="en-US" altLang="x-none"/>
              <a:t>Object-Oriented Reengineering.</a:t>
            </a:r>
            <a:fld id="{CB6C0A6E-29C8-2745-9EB8-95EF8C993B9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772"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ransition spd="med"/>
  <p:hf hdr="0"/>
  <p:txStyles>
    <p:titleStyle>
      <a:lvl1pPr algn="ctr" rtl="0" eaLnBrk="0" fontAlgn="base" hangingPunct="0">
        <a:spcBef>
          <a:spcPct val="0"/>
        </a:spcBef>
        <a:spcAft>
          <a:spcPct val="0"/>
        </a:spcAft>
        <a:defRPr sz="3600" baseline="0">
          <a:solidFill>
            <a:srgbClr val="3A027F"/>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2pPr>
      <a:lvl3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3pPr>
      <a:lvl4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4pPr>
      <a:lvl5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5pPr>
      <a:lvl6pPr marL="457200" algn="ctr" rtl="0" fontAlgn="base">
        <a:spcBef>
          <a:spcPct val="0"/>
        </a:spcBef>
        <a:spcAft>
          <a:spcPct val="0"/>
        </a:spcAft>
        <a:defRPr sz="4400">
          <a:solidFill>
            <a:srgbClr val="3A027F"/>
          </a:solidFill>
          <a:latin typeface="Gill Sans" charset="0"/>
        </a:defRPr>
      </a:lvl6pPr>
      <a:lvl7pPr marL="914400" algn="ctr" rtl="0" fontAlgn="base">
        <a:spcBef>
          <a:spcPct val="0"/>
        </a:spcBef>
        <a:spcAft>
          <a:spcPct val="0"/>
        </a:spcAft>
        <a:defRPr sz="4400">
          <a:solidFill>
            <a:srgbClr val="3A027F"/>
          </a:solidFill>
          <a:latin typeface="Gill Sans" charset="0"/>
        </a:defRPr>
      </a:lvl7pPr>
      <a:lvl8pPr marL="1371600" algn="ctr" rtl="0" fontAlgn="base">
        <a:spcBef>
          <a:spcPct val="0"/>
        </a:spcBef>
        <a:spcAft>
          <a:spcPct val="0"/>
        </a:spcAft>
        <a:defRPr sz="4400">
          <a:solidFill>
            <a:srgbClr val="3A027F"/>
          </a:solidFill>
          <a:latin typeface="Gill Sans" charset="0"/>
        </a:defRPr>
      </a:lvl8pPr>
      <a:lvl9pPr marL="1828800" algn="ctr" rtl="0" fontAlgn="base">
        <a:spcBef>
          <a:spcPct val="0"/>
        </a:spcBef>
        <a:spcAft>
          <a:spcPct val="0"/>
        </a:spcAft>
        <a:defRPr sz="4400">
          <a:solidFill>
            <a:srgbClr val="3A027F"/>
          </a:solidFill>
          <a:latin typeface="Gill Sans" charset="0"/>
        </a:defRPr>
      </a:lvl9pPr>
    </p:titleStyle>
    <p:body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am.unibe.ch/~scg/OOR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hyperlink" Target="https://johnxu21.github.io/teaching/Software-Reengineer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4.png"/><Relationship Id="rId1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37.png"/><Relationship Id="rId2" Type="http://schemas.openxmlformats.org/officeDocument/2006/relationships/notesSlide" Target="../notesSlides/notesSlide35.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5.png"/><Relationship Id="rId10" Type="http://schemas.openxmlformats.org/officeDocument/2006/relationships/image" Target="../media/image32.png"/><Relationship Id="rId19"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1.png"/><Relationship Id="rId1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noChangeArrowheads="1"/>
          </p:cNvSpPr>
          <p:nvPr>
            <p:ph type="ctrTitle"/>
          </p:nvPr>
        </p:nvSpPr>
        <p:spPr>
          <a:xfrm>
            <a:off x="1676400" y="685800"/>
            <a:ext cx="5867400" cy="2209800"/>
          </a:xfrm>
        </p:spPr>
        <p:txBody>
          <a:bodyPr/>
          <a:lstStyle/>
          <a:p>
            <a:pPr eaLnBrk="1" hangingPunct="1"/>
            <a:r>
              <a:rPr lang="en-US" altLang="x-none" dirty="0"/>
              <a:t>Software Product Design and Development II</a:t>
            </a:r>
            <a:br>
              <a:rPr lang="en-US" altLang="x-none" dirty="0"/>
            </a:br>
            <a:r>
              <a:rPr lang="en-US" altLang="x-none" dirty="0"/>
              <a:t>CS 473</a:t>
            </a:r>
          </a:p>
        </p:txBody>
      </p:sp>
      <p:sp>
        <p:nvSpPr>
          <p:cNvPr id="16386" name="Rectangle 4"/>
          <p:cNvSpPr>
            <a:spLocks noGrp="1" noChangeArrowheads="1"/>
          </p:cNvSpPr>
          <p:nvPr>
            <p:ph type="subTitle" idx="1"/>
          </p:nvPr>
        </p:nvSpPr>
        <p:spPr>
          <a:xfrm>
            <a:off x="2133600" y="3276600"/>
            <a:ext cx="4876800" cy="2362200"/>
          </a:xfrm>
        </p:spPr>
        <p:txBody>
          <a:bodyPr/>
          <a:lstStyle/>
          <a:p>
            <a:pPr eaLnBrk="1" hangingPunct="1"/>
            <a:r>
              <a:rPr lang="en-US" altLang="x-none" dirty="0"/>
              <a:t>John Businge</a:t>
            </a:r>
            <a:endParaRPr lang="en-US" altLang="x-none" sz="2000" dirty="0"/>
          </a:p>
          <a:p>
            <a:pPr eaLnBrk="1" hangingPunct="1"/>
            <a:endParaRPr lang="en-US" altLang="x-none" dirty="0">
              <a:hlinkClick r:id="rId3"/>
            </a:endParaRPr>
          </a:p>
          <a:p>
            <a:pPr eaLnBrk="1" hangingPunct="1"/>
            <a:r>
              <a:rPr lang="en-US" altLang="x-none" sz="2400" dirty="0">
                <a:solidFill>
                  <a:srgbClr val="0E3FFF"/>
                </a:solidFill>
              </a:rPr>
              <a:t>http://</a:t>
            </a:r>
            <a:r>
              <a:rPr lang="en-US" altLang="x-none" sz="2400" dirty="0" err="1">
                <a:solidFill>
                  <a:srgbClr val="0E3FFF"/>
                </a:solidFill>
              </a:rPr>
              <a:t>scg.unibe.ch</a:t>
            </a:r>
            <a:r>
              <a:rPr lang="en-US" altLang="x-none" sz="2400" dirty="0">
                <a:solidFill>
                  <a:srgbClr val="0E3FFF"/>
                </a:solidFill>
              </a:rPr>
              <a:t>/download/</a:t>
            </a:r>
            <a:r>
              <a:rPr lang="en-US" altLang="x-none" sz="2400" dirty="0" err="1">
                <a:solidFill>
                  <a:srgbClr val="0E3FFF"/>
                </a:solidFill>
              </a:rPr>
              <a:t>oorp</a:t>
            </a:r>
            <a:r>
              <a:rPr lang="en-US" altLang="x-none" sz="2400" dirty="0">
                <a:solidFill>
                  <a:srgbClr val="0E3FFF"/>
                </a:solidFill>
              </a:rPr>
              <a:t>/</a:t>
            </a:r>
          </a:p>
        </p:txBody>
      </p:sp>
      <p:pic>
        <p:nvPicPr>
          <p:cNvPr id="1638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83" y="2865512"/>
            <a:ext cx="14954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oorp-front-c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2636912"/>
            <a:ext cx="15478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3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907778E-75B3-0D43-A7C2-AAFE74FD3789}" type="slidenum">
              <a:rPr lang="en-US" altLang="x-none" sz="1400">
                <a:solidFill>
                  <a:srgbClr val="60BDC4"/>
                </a:solidFill>
                <a:latin typeface="Gill Sans" charset="0"/>
              </a:rPr>
              <a:pPr/>
              <a:t>10</a:t>
            </a:fld>
            <a:endParaRPr lang="en-US" altLang="x-none" sz="1400">
              <a:solidFill>
                <a:srgbClr val="60BDC4"/>
              </a:solidFill>
              <a:latin typeface="Gill Sans" charset="0"/>
            </a:endParaRPr>
          </a:p>
        </p:txBody>
      </p:sp>
      <p:sp>
        <p:nvSpPr>
          <p:cNvPr id="43011" name="Rectangle 2"/>
          <p:cNvSpPr>
            <a:spLocks noGrp="1" noChangeArrowheads="1"/>
          </p:cNvSpPr>
          <p:nvPr>
            <p:ph type="title"/>
          </p:nvPr>
        </p:nvSpPr>
        <p:spPr/>
        <p:txBody>
          <a:bodyPr/>
          <a:lstStyle/>
          <a:p>
            <a:pPr eaLnBrk="1" hangingPunct="1"/>
            <a:r>
              <a:rPr lang="en-GB" altLang="x-none"/>
              <a:t>The Reengineering Life-Cycle</a:t>
            </a:r>
          </a:p>
        </p:txBody>
      </p:sp>
      <p:sp>
        <p:nvSpPr>
          <p:cNvPr id="43017" name="Freeform 144"/>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3" name="Text Box 150"/>
          <p:cNvSpPr txBox="1">
            <a:spLocks noChangeArrowheads="1"/>
          </p:cNvSpPr>
          <p:nvPr/>
        </p:nvSpPr>
        <p:spPr bwMode="auto">
          <a:xfrm>
            <a:off x="7969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grpSp>
        <p:nvGrpSpPr>
          <p:cNvPr id="13" name="Group 12">
            <a:extLst>
              <a:ext uri="{FF2B5EF4-FFF2-40B4-BE49-F238E27FC236}">
                <a16:creationId xmlns:a16="http://schemas.microsoft.com/office/drawing/2014/main" id="{7B7EADC6-6366-D4D9-E25E-A6D1415A20D7}"/>
              </a:ext>
            </a:extLst>
          </p:cNvPr>
          <p:cNvGrpSpPr/>
          <p:nvPr/>
        </p:nvGrpSpPr>
        <p:grpSpPr>
          <a:xfrm>
            <a:off x="639762" y="2667000"/>
            <a:ext cx="2444751" cy="3213100"/>
            <a:chOff x="639762" y="2667000"/>
            <a:chExt cx="2444751" cy="3213100"/>
          </a:xfrm>
        </p:grpSpPr>
        <p:sp>
          <p:nvSpPr>
            <p:cNvPr id="43020" name="Text Box 147"/>
            <p:cNvSpPr txBox="1">
              <a:spLocks noChangeArrowheads="1"/>
            </p:cNvSpPr>
            <p:nvPr/>
          </p:nvSpPr>
          <p:spPr bwMode="auto">
            <a:xfrm>
              <a:off x="639762" y="51925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Code</a:t>
              </a:r>
            </a:p>
          </p:txBody>
        </p:sp>
        <p:grpSp>
          <p:nvGrpSpPr>
            <p:cNvPr id="11" name="Group 10">
              <a:extLst>
                <a:ext uri="{FF2B5EF4-FFF2-40B4-BE49-F238E27FC236}">
                  <a16:creationId xmlns:a16="http://schemas.microsoft.com/office/drawing/2014/main" id="{729A271F-0360-3222-E520-4ADBDC2962D2}"/>
                </a:ext>
              </a:extLst>
            </p:cNvPr>
            <p:cNvGrpSpPr/>
            <p:nvPr/>
          </p:nvGrpSpPr>
          <p:grpSpPr>
            <a:xfrm>
              <a:off x="750888" y="2667000"/>
              <a:ext cx="2333625" cy="3213100"/>
              <a:chOff x="750888" y="2667000"/>
              <a:chExt cx="2333625" cy="3213100"/>
            </a:xfrm>
          </p:grpSpPr>
          <p:grpSp>
            <p:nvGrpSpPr>
              <p:cNvPr id="43013" name="Group 52"/>
              <p:cNvGrpSpPr>
                <a:grpSpLocks/>
              </p:cNvGrpSpPr>
              <p:nvPr/>
            </p:nvGrpSpPr>
            <p:grpSpPr bwMode="auto">
              <a:xfrm>
                <a:off x="1198563" y="4800600"/>
                <a:ext cx="1328737" cy="1079500"/>
                <a:chOff x="864" y="2592"/>
                <a:chExt cx="1429" cy="1136"/>
              </a:xfrm>
            </p:grpSpPr>
            <p:grpSp>
              <p:nvGrpSpPr>
                <p:cNvPr id="43065" name="Group 53"/>
                <p:cNvGrpSpPr>
                  <a:grpSpLocks/>
                </p:cNvGrpSpPr>
                <p:nvPr/>
              </p:nvGrpSpPr>
              <p:grpSpPr bwMode="auto">
                <a:xfrm rot="-982362">
                  <a:off x="864" y="2592"/>
                  <a:ext cx="517" cy="668"/>
                  <a:chOff x="1776" y="2400"/>
                  <a:chExt cx="816" cy="1056"/>
                </a:xfrm>
              </p:grpSpPr>
              <p:sp>
                <p:nvSpPr>
                  <p:cNvPr id="43114"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15"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6"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7"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8"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9"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0"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1"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2"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3"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4"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6" name="Group 65"/>
                <p:cNvGrpSpPr>
                  <a:grpSpLocks/>
                </p:cNvGrpSpPr>
                <p:nvPr/>
              </p:nvGrpSpPr>
              <p:grpSpPr bwMode="auto">
                <a:xfrm rot="894998">
                  <a:off x="903" y="2904"/>
                  <a:ext cx="517" cy="669"/>
                  <a:chOff x="1776" y="2400"/>
                  <a:chExt cx="816" cy="1056"/>
                </a:xfrm>
              </p:grpSpPr>
              <p:sp>
                <p:nvSpPr>
                  <p:cNvPr id="43103"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04"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5"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6"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7"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8"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9"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0"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1"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2"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3"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7" name="Group 77"/>
                <p:cNvGrpSpPr>
                  <a:grpSpLocks/>
                </p:cNvGrpSpPr>
                <p:nvPr/>
              </p:nvGrpSpPr>
              <p:grpSpPr bwMode="auto">
                <a:xfrm rot="-1151449">
                  <a:off x="1283" y="3060"/>
                  <a:ext cx="517" cy="668"/>
                  <a:chOff x="1776" y="2400"/>
                  <a:chExt cx="816" cy="1056"/>
                </a:xfrm>
              </p:grpSpPr>
              <p:sp>
                <p:nvSpPr>
                  <p:cNvPr id="43092"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93"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4"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5"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6"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7"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8"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9"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0"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1"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2"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8" name="Group 89"/>
                <p:cNvGrpSpPr>
                  <a:grpSpLocks/>
                </p:cNvGrpSpPr>
                <p:nvPr/>
              </p:nvGrpSpPr>
              <p:grpSpPr bwMode="auto">
                <a:xfrm rot="1033970">
                  <a:off x="1595" y="2709"/>
                  <a:ext cx="517" cy="668"/>
                  <a:chOff x="1776" y="2400"/>
                  <a:chExt cx="816" cy="1056"/>
                </a:xfrm>
              </p:grpSpPr>
              <p:sp>
                <p:nvSpPr>
                  <p:cNvPr id="43081"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82"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3"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4"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5"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6"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7"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8"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9"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0"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1"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9" name="Group 101"/>
                <p:cNvGrpSpPr>
                  <a:grpSpLocks/>
                </p:cNvGrpSpPr>
                <p:nvPr/>
              </p:nvGrpSpPr>
              <p:grpSpPr bwMode="auto">
                <a:xfrm rot="-668041">
                  <a:off x="1776" y="2976"/>
                  <a:ext cx="517" cy="668"/>
                  <a:chOff x="1776" y="2400"/>
                  <a:chExt cx="816" cy="1056"/>
                </a:xfrm>
              </p:grpSpPr>
              <p:sp>
                <p:nvSpPr>
                  <p:cNvPr id="43070"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71"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2"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3"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4"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5"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6"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7"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8"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9"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0"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43014" name="Group 113"/>
              <p:cNvGrpSpPr>
                <a:grpSpLocks/>
              </p:cNvGrpSpPr>
              <p:nvPr/>
            </p:nvGrpSpPr>
            <p:grpSpPr bwMode="auto">
              <a:xfrm>
                <a:off x="1752600" y="2667000"/>
                <a:ext cx="1331913" cy="1328738"/>
                <a:chOff x="1104" y="1680"/>
                <a:chExt cx="908" cy="837"/>
              </a:xfrm>
            </p:grpSpPr>
            <p:sp>
              <p:nvSpPr>
                <p:cNvPr id="43058"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9"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0"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1"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2"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3"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4"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19" name="Text Box 146"/>
              <p:cNvSpPr txBox="1">
                <a:spLocks noChangeArrowheads="1"/>
              </p:cNvSpPr>
              <p:nvPr/>
            </p:nvSpPr>
            <p:spPr bwMode="auto">
              <a:xfrm>
                <a:off x="8382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43022" name="Text Box 149"/>
              <p:cNvSpPr txBox="1">
                <a:spLocks noChangeArrowheads="1"/>
              </p:cNvSpPr>
              <p:nvPr/>
            </p:nvSpPr>
            <p:spPr bwMode="auto">
              <a:xfrm>
                <a:off x="7508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43025" name="Line 152"/>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5" name="Group 14">
            <a:extLst>
              <a:ext uri="{FF2B5EF4-FFF2-40B4-BE49-F238E27FC236}">
                <a16:creationId xmlns:a16="http://schemas.microsoft.com/office/drawing/2014/main" id="{3C27CBC3-F02E-7E4B-78A0-629B38A08EE0}"/>
              </a:ext>
            </a:extLst>
          </p:cNvPr>
          <p:cNvGrpSpPr/>
          <p:nvPr/>
        </p:nvGrpSpPr>
        <p:grpSpPr>
          <a:xfrm>
            <a:off x="2836863" y="4724400"/>
            <a:ext cx="5168900" cy="1371600"/>
            <a:chOff x="2836863" y="4724400"/>
            <a:chExt cx="5168900" cy="1371600"/>
          </a:xfrm>
        </p:grpSpPr>
        <p:grpSp>
          <p:nvGrpSpPr>
            <p:cNvPr id="43012" name="Group 3"/>
            <p:cNvGrpSpPr>
              <a:grpSpLocks/>
            </p:cNvGrpSpPr>
            <p:nvPr/>
          </p:nvGrpSpPr>
          <p:grpSpPr bwMode="auto">
            <a:xfrm>
              <a:off x="6677025" y="4724400"/>
              <a:ext cx="1328738" cy="1079500"/>
              <a:chOff x="816" y="1200"/>
              <a:chExt cx="1484" cy="1090"/>
            </a:xfrm>
          </p:grpSpPr>
          <p:grpSp>
            <p:nvGrpSpPr>
              <p:cNvPr id="43125" name="Group 4"/>
              <p:cNvGrpSpPr>
                <a:grpSpLocks/>
              </p:cNvGrpSpPr>
              <p:nvPr/>
            </p:nvGrpSpPr>
            <p:grpSpPr bwMode="auto">
              <a:xfrm>
                <a:off x="816" y="1473"/>
                <a:ext cx="572" cy="739"/>
                <a:chOff x="1776" y="2400"/>
                <a:chExt cx="816" cy="1056"/>
              </a:xfrm>
            </p:grpSpPr>
            <p:sp>
              <p:nvSpPr>
                <p:cNvPr id="43162"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63"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4"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5"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6"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7"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8"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9"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0"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1"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2"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6" name="Group 16"/>
              <p:cNvGrpSpPr>
                <a:grpSpLocks/>
              </p:cNvGrpSpPr>
              <p:nvPr/>
            </p:nvGrpSpPr>
            <p:grpSpPr bwMode="auto">
              <a:xfrm>
                <a:off x="1056" y="1239"/>
                <a:ext cx="572" cy="740"/>
                <a:chOff x="1776" y="2400"/>
                <a:chExt cx="816" cy="1056"/>
              </a:xfrm>
            </p:grpSpPr>
            <p:sp>
              <p:nvSpPr>
                <p:cNvPr id="43151"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52"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3"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4"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5"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6"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7"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8"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9"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0"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1"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7" name="Group 28"/>
              <p:cNvGrpSpPr>
                <a:grpSpLocks/>
              </p:cNvGrpSpPr>
              <p:nvPr/>
            </p:nvGrpSpPr>
            <p:grpSpPr bwMode="auto">
              <a:xfrm>
                <a:off x="1536" y="1551"/>
                <a:ext cx="572" cy="739"/>
                <a:chOff x="1776" y="2400"/>
                <a:chExt cx="816" cy="1056"/>
              </a:xfrm>
            </p:grpSpPr>
            <p:sp>
              <p:nvSpPr>
                <p:cNvPr id="43140"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41"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2"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3"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4"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5"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6"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7"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8"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9"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0"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8" name="Group 40"/>
              <p:cNvGrpSpPr>
                <a:grpSpLocks/>
              </p:cNvGrpSpPr>
              <p:nvPr/>
            </p:nvGrpSpPr>
            <p:grpSpPr bwMode="auto">
              <a:xfrm>
                <a:off x="1728" y="1200"/>
                <a:ext cx="572" cy="739"/>
                <a:chOff x="1776" y="2400"/>
                <a:chExt cx="816" cy="1056"/>
              </a:xfrm>
            </p:grpSpPr>
            <p:sp>
              <p:nvSpPr>
                <p:cNvPr id="43129"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30"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1"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2"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3"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4"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5"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6"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7"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8"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9"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3026" name="Line 153"/>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43027" name="Text Box 154"/>
            <p:cNvSpPr txBox="1">
              <a:spLocks noChangeArrowheads="1"/>
            </p:cNvSpPr>
            <p:nvPr/>
          </p:nvSpPr>
          <p:spPr bwMode="auto">
            <a:xfrm>
              <a:off x="29622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sp>
        <p:nvSpPr>
          <p:cNvPr id="43028" name="Text Box 155"/>
          <p:cNvSpPr txBox="1">
            <a:spLocks noChangeArrowheads="1"/>
          </p:cNvSpPr>
          <p:nvPr/>
        </p:nvSpPr>
        <p:spPr bwMode="auto">
          <a:xfrm>
            <a:off x="3556000" y="3894138"/>
            <a:ext cx="1719263"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1800">
                <a:latin typeface="Gill Sans" charset="0"/>
              </a:rPr>
              <a:t>people centric</a:t>
            </a:r>
          </a:p>
          <a:p>
            <a:pPr>
              <a:buFontTx/>
              <a:buChar char="•"/>
            </a:pPr>
            <a:r>
              <a:rPr lang="en-GB" altLang="x-none" sz="1800">
                <a:latin typeface="Gill Sans" charset="0"/>
              </a:rPr>
              <a:t>lightweight</a:t>
            </a:r>
          </a:p>
        </p:txBody>
      </p:sp>
      <p:grpSp>
        <p:nvGrpSpPr>
          <p:cNvPr id="12" name="Group 11">
            <a:extLst>
              <a:ext uri="{FF2B5EF4-FFF2-40B4-BE49-F238E27FC236}">
                <a16:creationId xmlns:a16="http://schemas.microsoft.com/office/drawing/2014/main" id="{04099C37-8396-9625-64D8-796E00A85972}"/>
              </a:ext>
            </a:extLst>
          </p:cNvPr>
          <p:cNvGrpSpPr/>
          <p:nvPr/>
        </p:nvGrpSpPr>
        <p:grpSpPr>
          <a:xfrm>
            <a:off x="1272059" y="1447800"/>
            <a:ext cx="7206779" cy="919163"/>
            <a:chOff x="1272059" y="1447800"/>
            <a:chExt cx="7206779" cy="919163"/>
          </a:xfrm>
        </p:grpSpPr>
        <p:sp>
          <p:nvSpPr>
            <p:cNvPr id="43018" name="Text Box 145"/>
            <p:cNvSpPr txBox="1">
              <a:spLocks noChangeArrowheads="1"/>
            </p:cNvSpPr>
            <p:nvPr/>
          </p:nvSpPr>
          <p:spPr bwMode="auto">
            <a:xfrm>
              <a:off x="1272059"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Requirements</a:t>
              </a:r>
            </a:p>
          </p:txBody>
        </p:sp>
        <p:grpSp>
          <p:nvGrpSpPr>
            <p:cNvPr id="10" name="Group 9">
              <a:extLst>
                <a:ext uri="{FF2B5EF4-FFF2-40B4-BE49-F238E27FC236}">
                  <a16:creationId xmlns:a16="http://schemas.microsoft.com/office/drawing/2014/main" id="{8D9821BB-F40D-E206-BCB4-2779CEB6C75E}"/>
                </a:ext>
              </a:extLst>
            </p:cNvPr>
            <p:cNvGrpSpPr/>
            <p:nvPr/>
          </p:nvGrpSpPr>
          <p:grpSpPr>
            <a:xfrm>
              <a:off x="5270500" y="1447800"/>
              <a:ext cx="3208338" cy="919163"/>
              <a:chOff x="5270500" y="1447800"/>
              <a:chExt cx="3208338" cy="919163"/>
            </a:xfrm>
          </p:grpSpPr>
          <p:grpSp>
            <p:nvGrpSpPr>
              <p:cNvPr id="43016" name="Group 129"/>
              <p:cNvGrpSpPr>
                <a:grpSpLocks/>
              </p:cNvGrpSpPr>
              <p:nvPr/>
            </p:nvGrpSpPr>
            <p:grpSpPr bwMode="auto">
              <a:xfrm>
                <a:off x="5270500" y="1447800"/>
                <a:ext cx="1319213" cy="919163"/>
                <a:chOff x="867" y="1011"/>
                <a:chExt cx="901" cy="579"/>
              </a:xfrm>
            </p:grpSpPr>
            <p:sp>
              <p:nvSpPr>
                <p:cNvPr id="43037"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8"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9"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0"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1"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2"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3"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4"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5"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6"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7"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8"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9"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0"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3021" name="Text Box 148"/>
              <p:cNvSpPr txBox="1">
                <a:spLocks noChangeArrowheads="1"/>
              </p:cNvSpPr>
              <p:nvPr/>
            </p:nvSpPr>
            <p:spPr bwMode="auto">
              <a:xfrm>
                <a:off x="6440488"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grpSp>
        <p:grpSp>
          <p:nvGrpSpPr>
            <p:cNvPr id="43029" name="Group 156"/>
            <p:cNvGrpSpPr>
              <a:grpSpLocks/>
            </p:cNvGrpSpPr>
            <p:nvPr/>
          </p:nvGrpSpPr>
          <p:grpSpPr bwMode="auto">
            <a:xfrm>
              <a:off x="2689225" y="1479550"/>
              <a:ext cx="1281113" cy="863600"/>
              <a:chOff x="1743" y="932"/>
              <a:chExt cx="874" cy="544"/>
            </a:xfrm>
          </p:grpSpPr>
          <p:sp>
            <p:nvSpPr>
              <p:cNvPr id="54429"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0"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1"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2"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3"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4"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5"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grpSp>
        <p:nvGrpSpPr>
          <p:cNvPr id="14" name="Group 13">
            <a:extLst>
              <a:ext uri="{FF2B5EF4-FFF2-40B4-BE49-F238E27FC236}">
                <a16:creationId xmlns:a16="http://schemas.microsoft.com/office/drawing/2014/main" id="{9F5DFAE0-86A6-C2F6-DA39-839AB3C0C46B}"/>
              </a:ext>
            </a:extLst>
          </p:cNvPr>
          <p:cNvGrpSpPr/>
          <p:nvPr/>
        </p:nvGrpSpPr>
        <p:grpSpPr>
          <a:xfrm>
            <a:off x="6043613" y="2514600"/>
            <a:ext cx="2506353" cy="2092248"/>
            <a:chOff x="6043613" y="2514600"/>
            <a:chExt cx="2506353" cy="2092248"/>
          </a:xfrm>
        </p:grpSpPr>
        <p:grpSp>
          <p:nvGrpSpPr>
            <p:cNvPr id="43015" name="Group 121"/>
            <p:cNvGrpSpPr>
              <a:grpSpLocks/>
            </p:cNvGrpSpPr>
            <p:nvPr/>
          </p:nvGrpSpPr>
          <p:grpSpPr bwMode="auto">
            <a:xfrm>
              <a:off x="6043613" y="2743200"/>
              <a:ext cx="1328737" cy="1439863"/>
              <a:chOff x="4224" y="1536"/>
              <a:chExt cx="1248" cy="1056"/>
            </a:xfrm>
          </p:grpSpPr>
          <p:sp>
            <p:nvSpPr>
              <p:cNvPr id="43051"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2"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3"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3054"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5"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6"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7"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24" name="Text Box 151"/>
            <p:cNvSpPr txBox="1">
              <a:spLocks noChangeArrowheads="1"/>
            </p:cNvSpPr>
            <p:nvPr/>
          </p:nvSpPr>
          <p:spPr bwMode="auto">
            <a:xfrm>
              <a:off x="6962775"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grpSp>
          <p:nvGrpSpPr>
            <p:cNvPr id="9" name="Group 8">
              <a:extLst>
                <a:ext uri="{FF2B5EF4-FFF2-40B4-BE49-F238E27FC236}">
                  <a16:creationId xmlns:a16="http://schemas.microsoft.com/office/drawing/2014/main" id="{6C08EF5C-96E3-6ED7-19D0-FE952DDBD7F3}"/>
                </a:ext>
              </a:extLst>
            </p:cNvPr>
            <p:cNvGrpSpPr/>
            <p:nvPr/>
          </p:nvGrpSpPr>
          <p:grpSpPr>
            <a:xfrm>
              <a:off x="7343818" y="3350457"/>
              <a:ext cx="1206148" cy="1256391"/>
              <a:chOff x="7343818" y="3350457"/>
              <a:chExt cx="1206148" cy="1256391"/>
            </a:xfrm>
          </p:grpSpPr>
          <p:sp>
            <p:nvSpPr>
              <p:cNvPr id="2" name="Rectangle 124">
                <a:extLst>
                  <a:ext uri="{FF2B5EF4-FFF2-40B4-BE49-F238E27FC236}">
                    <a16:creationId xmlns:a16="http://schemas.microsoft.com/office/drawing/2014/main" id="{05B880D6-F280-279C-BA4E-F7AFA54C78C1}"/>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3" name="Line 128">
                <a:extLst>
                  <a:ext uri="{FF2B5EF4-FFF2-40B4-BE49-F238E27FC236}">
                    <a16:creationId xmlns:a16="http://schemas.microsoft.com/office/drawing/2014/main" id="{DE15CFF5-4B7C-9726-89ED-8790C77E764B}"/>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8" name="Group 7">
                <a:extLst>
                  <a:ext uri="{FF2B5EF4-FFF2-40B4-BE49-F238E27FC236}">
                    <a16:creationId xmlns:a16="http://schemas.microsoft.com/office/drawing/2014/main" id="{2A8924BC-4600-9694-4710-74070EA0F09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CE43A97-C855-BA9B-0BFE-53907AA62CED}"/>
                    </a:ext>
                  </a:extLst>
                </p:cNvPr>
                <p:cNvGrpSpPr/>
                <p:nvPr/>
              </p:nvGrpSpPr>
              <p:grpSpPr>
                <a:xfrm>
                  <a:off x="7447381" y="3876590"/>
                  <a:ext cx="1102585" cy="730258"/>
                  <a:chOff x="7463560" y="3848350"/>
                  <a:chExt cx="1102585" cy="730258"/>
                </a:xfrm>
              </p:grpSpPr>
              <p:sp>
                <p:nvSpPr>
                  <p:cNvPr id="4" name="Explosion 2 3">
                    <a:extLst>
                      <a:ext uri="{FF2B5EF4-FFF2-40B4-BE49-F238E27FC236}">
                        <a16:creationId xmlns:a16="http://schemas.microsoft.com/office/drawing/2014/main" id="{D2DD3282-37BB-2A20-EC4E-E98F570584D8}"/>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5" name="TextBox 4">
                    <a:extLst>
                      <a:ext uri="{FF2B5EF4-FFF2-40B4-BE49-F238E27FC236}">
                        <a16:creationId xmlns:a16="http://schemas.microsoft.com/office/drawing/2014/main" id="{8ADB83CE-D2D8-2645-4CF4-B00AF8BFB4EC}"/>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E2DAD1A3-27AF-176A-C730-6DF20448CD65}"/>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P spid="430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5059" name="Rectangle 2"/>
          <p:cNvSpPr>
            <a:spLocks noGrp="1" noChangeArrowheads="1"/>
          </p:cNvSpPr>
          <p:nvPr>
            <p:ph type="title"/>
          </p:nvPr>
        </p:nvSpPr>
        <p:spPr/>
        <p:txBody>
          <a:bodyPr/>
          <a:lstStyle/>
          <a:p>
            <a:pPr eaLnBrk="1" hangingPunct="1"/>
            <a:r>
              <a:rPr lang="en-GB" altLang="x-none"/>
              <a:t>A Map of Reengineering Patterns</a:t>
            </a:r>
          </a:p>
        </p:txBody>
      </p:sp>
      <p:sp>
        <p:nvSpPr>
          <p:cNvPr id="45060" name="Freeform 3"/>
          <p:cNvSpPr>
            <a:spLocks/>
          </p:cNvSpPr>
          <p:nvPr/>
        </p:nvSpPr>
        <p:spPr bwMode="auto">
          <a:xfrm>
            <a:off x="2819400" y="2286000"/>
            <a:ext cx="3352800" cy="35052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1" name="Rectangle 4"/>
          <p:cNvSpPr>
            <a:spLocks noChangeArrowheads="1"/>
          </p:cNvSpPr>
          <p:nvPr/>
        </p:nvSpPr>
        <p:spPr bwMode="auto">
          <a:xfrm>
            <a:off x="2819400" y="1633538"/>
            <a:ext cx="3233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800" b="1" dirty="0">
                <a:solidFill>
                  <a:srgbClr val="050C80"/>
                </a:solidFill>
                <a:latin typeface="Gill Sans" charset="0"/>
              </a:rPr>
              <a:t>Tests: Your Life Insurance</a:t>
            </a:r>
          </a:p>
        </p:txBody>
      </p:sp>
      <p:sp>
        <p:nvSpPr>
          <p:cNvPr id="45062" name="Rectangle 5"/>
          <p:cNvSpPr>
            <a:spLocks noChangeArrowheads="1"/>
          </p:cNvSpPr>
          <p:nvPr/>
        </p:nvSpPr>
        <p:spPr bwMode="auto">
          <a:xfrm>
            <a:off x="755650" y="2395538"/>
            <a:ext cx="296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Detailed Model Capture</a:t>
            </a:r>
          </a:p>
        </p:txBody>
      </p:sp>
      <p:sp>
        <p:nvSpPr>
          <p:cNvPr id="45063" name="Rectangle 6"/>
          <p:cNvSpPr>
            <a:spLocks noChangeArrowheads="1"/>
          </p:cNvSpPr>
          <p:nvPr/>
        </p:nvSpPr>
        <p:spPr bwMode="auto">
          <a:xfrm>
            <a:off x="619125" y="3309938"/>
            <a:ext cx="2652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Initial Understanding</a:t>
            </a:r>
          </a:p>
        </p:txBody>
      </p:sp>
      <p:sp>
        <p:nvSpPr>
          <p:cNvPr id="45064" name="Rectangle 7"/>
          <p:cNvSpPr>
            <a:spLocks noChangeArrowheads="1"/>
          </p:cNvSpPr>
          <p:nvPr/>
        </p:nvSpPr>
        <p:spPr bwMode="auto">
          <a:xfrm>
            <a:off x="1143000" y="4267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First Contact</a:t>
            </a:r>
          </a:p>
        </p:txBody>
      </p:sp>
      <p:sp>
        <p:nvSpPr>
          <p:cNvPr id="45065" name="Rectangle 8"/>
          <p:cNvSpPr>
            <a:spLocks noChangeArrowheads="1"/>
          </p:cNvSpPr>
          <p:nvPr/>
        </p:nvSpPr>
        <p:spPr bwMode="auto">
          <a:xfrm>
            <a:off x="533400" y="53038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Setting Direction</a:t>
            </a:r>
          </a:p>
        </p:txBody>
      </p:sp>
      <p:sp>
        <p:nvSpPr>
          <p:cNvPr id="45066" name="Rectangle 9"/>
          <p:cNvSpPr>
            <a:spLocks noChangeArrowheads="1"/>
          </p:cNvSpPr>
          <p:nvPr/>
        </p:nvSpPr>
        <p:spPr bwMode="auto">
          <a:xfrm>
            <a:off x="5448300" y="2319338"/>
            <a:ext cx="2562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Migration Strategies</a:t>
            </a:r>
          </a:p>
        </p:txBody>
      </p:sp>
      <p:sp>
        <p:nvSpPr>
          <p:cNvPr id="45067" name="Rectangle 10"/>
          <p:cNvSpPr>
            <a:spLocks noChangeArrowheads="1"/>
          </p:cNvSpPr>
          <p:nvPr/>
        </p:nvSpPr>
        <p:spPr bwMode="auto">
          <a:xfrm>
            <a:off x="5770563" y="3233738"/>
            <a:ext cx="3309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Detecting Duplicated Code</a:t>
            </a:r>
          </a:p>
        </p:txBody>
      </p:sp>
      <p:sp>
        <p:nvSpPr>
          <p:cNvPr id="45068" name="Rectangle 11"/>
          <p:cNvSpPr>
            <a:spLocks noChangeArrowheads="1"/>
          </p:cNvSpPr>
          <p:nvPr/>
        </p:nvSpPr>
        <p:spPr bwMode="auto">
          <a:xfrm>
            <a:off x="6172200" y="396240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Redistribute Responsibilities</a:t>
            </a:r>
          </a:p>
        </p:txBody>
      </p:sp>
      <p:sp>
        <p:nvSpPr>
          <p:cNvPr id="45069" name="Rectangle 12"/>
          <p:cNvSpPr>
            <a:spLocks noChangeArrowheads="1"/>
          </p:cNvSpPr>
          <p:nvPr/>
        </p:nvSpPr>
        <p:spPr bwMode="auto">
          <a:xfrm>
            <a:off x="6096000" y="5105400"/>
            <a:ext cx="2895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Transform Conditionals to Polymorphism</a:t>
            </a:r>
          </a:p>
        </p:txBody>
      </p:sp>
      <p:sp>
        <p:nvSpPr>
          <p:cNvPr id="2" name="Slide Number Placeholder 4">
            <a:extLst>
              <a:ext uri="{FF2B5EF4-FFF2-40B4-BE49-F238E27FC236}">
                <a16:creationId xmlns:a16="http://schemas.microsoft.com/office/drawing/2014/main" id="{58753292-07C6-72AE-D373-C92BB3983F97}"/>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11</a:t>
            </a:fld>
            <a:endParaRPr lang="en-US" altLang="x-none"/>
          </a:p>
        </p:txBody>
      </p:sp>
      <p:sp>
        <p:nvSpPr>
          <p:cNvPr id="3" name="TextBox 2">
            <a:extLst>
              <a:ext uri="{FF2B5EF4-FFF2-40B4-BE49-F238E27FC236}">
                <a16:creationId xmlns:a16="http://schemas.microsoft.com/office/drawing/2014/main" id="{38A4FEC1-2755-F91E-DAA3-0D6EE8AEA9E2}"/>
              </a:ext>
            </a:extLst>
          </p:cNvPr>
          <p:cNvSpPr txBox="1"/>
          <p:nvPr/>
        </p:nvSpPr>
        <p:spPr>
          <a:xfrm>
            <a:off x="3271838" y="4963299"/>
            <a:ext cx="2498725" cy="646331"/>
          </a:xfrm>
          <a:prstGeom prst="rect">
            <a:avLst/>
          </a:prstGeom>
          <a:noFill/>
          <a:ln w="28575">
            <a:solidFill>
              <a:schemeClr val="tx1">
                <a:lumMod val="75000"/>
              </a:schemeClr>
            </a:solidFill>
          </a:ln>
        </p:spPr>
        <p:txBody>
          <a:bodyPr wrap="square" rtlCol="0">
            <a:spAutoFit/>
          </a:bodyPr>
          <a:lstStyle/>
          <a:p>
            <a:pPr algn="ctr"/>
            <a:r>
              <a:rPr lang="en-US" sz="1800" b="1" dirty="0"/>
              <a:t>Organized according to Reengineering lifecycle</a:t>
            </a:r>
          </a:p>
        </p:txBody>
      </p:sp>
      <p:sp>
        <p:nvSpPr>
          <p:cNvPr id="4" name="Rounded Rectangle 3">
            <a:extLst>
              <a:ext uri="{FF2B5EF4-FFF2-40B4-BE49-F238E27FC236}">
                <a16:creationId xmlns:a16="http://schemas.microsoft.com/office/drawing/2014/main" id="{1C884DD7-17F1-CFBF-60AB-E7D60E0D0E4F}"/>
              </a:ext>
            </a:extLst>
          </p:cNvPr>
          <p:cNvSpPr/>
          <p:nvPr/>
        </p:nvSpPr>
        <p:spPr bwMode="auto">
          <a:xfrm>
            <a:off x="619125" y="5317242"/>
            <a:ext cx="2080667"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ounded Rectangle 4">
            <a:extLst>
              <a:ext uri="{FF2B5EF4-FFF2-40B4-BE49-F238E27FC236}">
                <a16:creationId xmlns:a16="http://schemas.microsoft.com/office/drawing/2014/main" id="{5FDF2625-E186-0FCA-4D92-FEEECE700DCF}"/>
              </a:ext>
            </a:extLst>
          </p:cNvPr>
          <p:cNvSpPr/>
          <p:nvPr/>
        </p:nvSpPr>
        <p:spPr bwMode="auto">
          <a:xfrm>
            <a:off x="1259632" y="4267200"/>
            <a:ext cx="1726182"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ounded Rectangle 5">
            <a:extLst>
              <a:ext uri="{FF2B5EF4-FFF2-40B4-BE49-F238E27FC236}">
                <a16:creationId xmlns:a16="http://schemas.microsoft.com/office/drawing/2014/main" id="{CDFBAED0-E79E-C6DB-9233-561059E5C6C0}"/>
              </a:ext>
            </a:extLst>
          </p:cNvPr>
          <p:cNvSpPr/>
          <p:nvPr/>
        </p:nvSpPr>
        <p:spPr bwMode="auto">
          <a:xfrm>
            <a:off x="689818" y="3316640"/>
            <a:ext cx="2586038"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71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515C45B1-6275-3D4B-8DC6-21993C0D1001}" type="slidenum">
              <a:rPr lang="en-US" altLang="x-none" sz="1400">
                <a:solidFill>
                  <a:srgbClr val="60BDC4"/>
                </a:solidFill>
                <a:latin typeface="Gill Sans" charset="0"/>
              </a:rPr>
              <a:pPr/>
              <a:t>12</a:t>
            </a:fld>
            <a:endParaRPr lang="en-US" altLang="x-none" sz="1400">
              <a:solidFill>
                <a:srgbClr val="60BDC4"/>
              </a:solidFill>
              <a:latin typeface="Gill Sans" charset="0"/>
            </a:endParaRPr>
          </a:p>
        </p:txBody>
      </p:sp>
      <p:sp>
        <p:nvSpPr>
          <p:cNvPr id="47107" name="Rectangle 2"/>
          <p:cNvSpPr>
            <a:spLocks noGrp="1" noChangeArrowheads="1"/>
          </p:cNvSpPr>
          <p:nvPr>
            <p:ph type="title"/>
          </p:nvPr>
        </p:nvSpPr>
        <p:spPr/>
        <p:txBody>
          <a:bodyPr/>
          <a:lstStyle/>
          <a:p>
            <a:pPr eaLnBrk="1" hangingPunct="1"/>
            <a:r>
              <a:rPr lang="en-GB" altLang="x-none"/>
              <a:t>2. Reverse Engineering</a:t>
            </a:r>
          </a:p>
        </p:txBody>
      </p:sp>
      <p:sp>
        <p:nvSpPr>
          <p:cNvPr id="47108" name="Rectangle 3"/>
          <p:cNvSpPr>
            <a:spLocks noGrp="1" noChangeArrowheads="1"/>
          </p:cNvSpPr>
          <p:nvPr>
            <p:ph type="body" idx="1"/>
          </p:nvPr>
        </p:nvSpPr>
        <p:spPr/>
        <p:txBody>
          <a:bodyPr/>
          <a:lstStyle/>
          <a:p>
            <a:pPr eaLnBrk="1" hangingPunct="1">
              <a:lnSpc>
                <a:spcPct val="90000"/>
              </a:lnSpc>
            </a:pPr>
            <a:r>
              <a:rPr lang="en-GB" altLang="x-none" sz="2800" dirty="0"/>
              <a:t>What and Why</a:t>
            </a:r>
          </a:p>
          <a:p>
            <a:pPr eaLnBrk="1" hangingPunct="1">
              <a:lnSpc>
                <a:spcPct val="90000"/>
              </a:lnSpc>
            </a:pPr>
            <a:r>
              <a:rPr lang="en-GB" altLang="x-none" sz="2800" dirty="0"/>
              <a:t>First Contact</a:t>
            </a:r>
          </a:p>
          <a:p>
            <a:pPr lvl="1" eaLnBrk="1" hangingPunct="1">
              <a:lnSpc>
                <a:spcPct val="90000"/>
              </a:lnSpc>
            </a:pPr>
            <a:r>
              <a:rPr lang="en-GB" altLang="x-none" sz="2400" dirty="0"/>
              <a:t>Interview during Demo</a:t>
            </a:r>
          </a:p>
          <a:p>
            <a:pPr eaLnBrk="1" hangingPunct="1">
              <a:lnSpc>
                <a:spcPct val="90000"/>
              </a:lnSpc>
            </a:pPr>
            <a:r>
              <a:rPr lang="en-GB" altLang="x-none" sz="2800" dirty="0"/>
              <a:t>Initial Understanding</a:t>
            </a:r>
          </a:p>
          <a:p>
            <a:pPr marL="0" indent="0" eaLnBrk="1" hangingPunct="1">
              <a:lnSpc>
                <a:spcPct val="90000"/>
              </a:lnSpc>
              <a:buNone/>
            </a:pPr>
            <a:endParaRPr lang="en-GB" altLang="x-none" sz="2800" dirty="0"/>
          </a:p>
        </p:txBody>
      </p:sp>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9155" name="Rectangle 2"/>
          <p:cNvSpPr>
            <a:spLocks noGrp="1" noChangeArrowheads="1"/>
          </p:cNvSpPr>
          <p:nvPr>
            <p:ph type="title"/>
          </p:nvPr>
        </p:nvSpPr>
        <p:spPr/>
        <p:txBody>
          <a:bodyPr/>
          <a:lstStyle/>
          <a:p>
            <a:pPr eaLnBrk="1" hangingPunct="1"/>
            <a:r>
              <a:rPr lang="en-GB" altLang="x-none"/>
              <a:t>What and Why ?</a:t>
            </a:r>
          </a:p>
        </p:txBody>
      </p:sp>
      <p:sp>
        <p:nvSpPr>
          <p:cNvPr id="49156" name="Rectangle 3"/>
          <p:cNvSpPr>
            <a:spLocks noGrp="1" noChangeArrowheads="1"/>
          </p:cNvSpPr>
          <p:nvPr>
            <p:ph type="body" idx="1"/>
          </p:nvPr>
        </p:nvSpPr>
        <p:spPr>
          <a:xfrm>
            <a:off x="685800" y="1371600"/>
            <a:ext cx="7772400" cy="3765550"/>
          </a:xfrm>
        </p:spPr>
        <p:txBody>
          <a:bodyPr/>
          <a:lstStyle/>
          <a:p>
            <a:pPr eaLnBrk="1" hangingPunct="1">
              <a:buFontTx/>
              <a:buNone/>
            </a:pPr>
            <a:r>
              <a:rPr lang="en-GB" altLang="x-none" sz="2000" b="1" i="1" dirty="0"/>
              <a:t>Definition</a:t>
            </a:r>
            <a:endParaRPr lang="en-GB" altLang="x-none" sz="2000" dirty="0"/>
          </a:p>
          <a:p>
            <a:pPr eaLnBrk="1" hangingPunct="1">
              <a:buFontTx/>
              <a:buNone/>
            </a:pPr>
            <a:r>
              <a:rPr lang="en-GB" altLang="x-none" sz="1800" u="sng" dirty="0"/>
              <a:t>Reverse Engineering</a:t>
            </a:r>
            <a:r>
              <a:rPr lang="en-GB" altLang="x-none" sz="1800" dirty="0"/>
              <a:t> is the </a:t>
            </a:r>
            <a:r>
              <a:rPr lang="en-GB" altLang="x-none" sz="1800" i="1" dirty="0">
                <a:solidFill>
                  <a:schemeClr val="accent2"/>
                </a:solidFill>
              </a:rPr>
              <a:t>process of analysing</a:t>
            </a:r>
            <a:r>
              <a:rPr lang="en-GB" altLang="x-none" sz="1800" dirty="0"/>
              <a:t> a subject system</a:t>
            </a:r>
          </a:p>
          <a:p>
            <a:pPr lvl="1" eaLnBrk="1" hangingPunct="1"/>
            <a:r>
              <a:rPr lang="en-GB" altLang="x-none" sz="1600" dirty="0"/>
              <a:t>to identify the system’s components and their interrelationships and</a:t>
            </a:r>
          </a:p>
          <a:p>
            <a:pPr lvl="1" eaLnBrk="1" hangingPunct="1"/>
            <a:r>
              <a:rPr lang="en-GB" altLang="x-none" sz="1600" dirty="0"/>
              <a:t>create representations of the system in another form or at a higher level of abstraction.			— </a:t>
            </a:r>
            <a:r>
              <a:rPr lang="en-GB" altLang="x-none" sz="1800" dirty="0" err="1"/>
              <a:t>Chikofsky</a:t>
            </a:r>
            <a:r>
              <a:rPr lang="en-GB" altLang="x-none" sz="1800" dirty="0"/>
              <a:t> &amp; Cross, ’90</a:t>
            </a:r>
          </a:p>
          <a:p>
            <a:pPr eaLnBrk="1" hangingPunct="1">
              <a:buFontTx/>
              <a:buNone/>
            </a:pPr>
            <a:endParaRPr lang="en-GB" altLang="x-none" sz="2000" dirty="0"/>
          </a:p>
          <a:p>
            <a:pPr eaLnBrk="1" hangingPunct="1">
              <a:buFontTx/>
              <a:buNone/>
            </a:pPr>
            <a:r>
              <a:rPr lang="en-GB" altLang="x-none" sz="2000" b="1" i="1" dirty="0"/>
              <a:t>Motivation</a:t>
            </a:r>
            <a:endParaRPr lang="en-GB" altLang="x-none" sz="2000" dirty="0"/>
          </a:p>
          <a:p>
            <a:pPr eaLnBrk="1" hangingPunct="1">
              <a:buFontTx/>
              <a:buNone/>
            </a:pPr>
            <a:r>
              <a:rPr lang="en-GB" altLang="x-none" sz="1800" i="1" dirty="0">
                <a:solidFill>
                  <a:schemeClr val="accent2"/>
                </a:solidFill>
              </a:rPr>
              <a:t>Understanding</a:t>
            </a:r>
            <a:r>
              <a:rPr lang="en-GB" altLang="x-none" sz="1800" dirty="0"/>
              <a:t> other people’s code</a:t>
            </a:r>
          </a:p>
          <a:p>
            <a:pPr eaLnBrk="1" hangingPunct="1">
              <a:buFontTx/>
              <a:buNone/>
            </a:pPr>
            <a:r>
              <a:rPr lang="en-GB" altLang="x-none" sz="1800" dirty="0"/>
              <a:t>(</a:t>
            </a:r>
            <a:r>
              <a:rPr lang="en-GB" altLang="x-none" sz="1800" dirty="0" err="1"/>
              <a:t>cfr</a:t>
            </a:r>
            <a:r>
              <a:rPr lang="en-GB" altLang="x-none" sz="1800" dirty="0"/>
              <a:t>. newcomers in the team, code reviewing,</a:t>
            </a:r>
          </a:p>
          <a:p>
            <a:pPr eaLnBrk="1" hangingPunct="1">
              <a:buFontTx/>
              <a:buNone/>
            </a:pPr>
            <a:r>
              <a:rPr lang="en-GB" altLang="x-none" sz="1800" dirty="0"/>
              <a:t>original developers left, ...)</a:t>
            </a:r>
            <a:endParaRPr lang="en-GB" altLang="x-none" sz="2000" dirty="0"/>
          </a:p>
        </p:txBody>
      </p:sp>
      <p:sp>
        <p:nvSpPr>
          <p:cNvPr id="49157" name="Text Box 4"/>
          <p:cNvSpPr txBox="1">
            <a:spLocks noChangeArrowheads="1"/>
          </p:cNvSpPr>
          <p:nvPr/>
        </p:nvSpPr>
        <p:spPr bwMode="auto">
          <a:xfrm>
            <a:off x="685800" y="5383213"/>
            <a:ext cx="7772400" cy="7112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i="1" dirty="0">
                <a:solidFill>
                  <a:schemeClr val="accent2"/>
                </a:solidFill>
                <a:latin typeface="Comic Sans MS" charset="0"/>
              </a:rPr>
              <a:t>Generating UML diagrams is NOT reverse engineering</a:t>
            </a:r>
          </a:p>
          <a:p>
            <a:pPr algn="ctr"/>
            <a:r>
              <a:rPr lang="en-GB" altLang="x-none" sz="2000" i="1" dirty="0">
                <a:solidFill>
                  <a:schemeClr val="accent2"/>
                </a:solidFill>
                <a:latin typeface="Comic Sans MS" charset="0"/>
              </a:rPr>
              <a:t>... but it is a valuable support tool</a:t>
            </a:r>
            <a:endParaRPr lang="en-GB" altLang="x-none" sz="2000" dirty="0">
              <a:solidFill>
                <a:schemeClr val="accent2"/>
              </a:solidFill>
              <a:latin typeface="Comic Sans MS" charset="0"/>
            </a:endParaRPr>
          </a:p>
        </p:txBody>
      </p:sp>
      <p:sp>
        <p:nvSpPr>
          <p:cNvPr id="2" name="Slide Number Placeholder 4">
            <a:extLst>
              <a:ext uri="{FF2B5EF4-FFF2-40B4-BE49-F238E27FC236}">
                <a16:creationId xmlns:a16="http://schemas.microsoft.com/office/drawing/2014/main" id="{FB4F53B4-3049-6BBA-AF11-9ED9AD2DADE5}"/>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13</a:t>
            </a:fld>
            <a:endParaRPr lang="en-US" altLang="x-non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120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5FE5F41-4B88-284C-B26E-CFF6889D5274}" type="slidenum">
              <a:rPr lang="en-US" altLang="x-none" sz="1400">
                <a:solidFill>
                  <a:srgbClr val="60BDC4"/>
                </a:solidFill>
                <a:latin typeface="Gill Sans" charset="0"/>
              </a:rPr>
              <a:pPr/>
              <a:t>14</a:t>
            </a:fld>
            <a:endParaRPr lang="en-US" altLang="x-none" sz="1400">
              <a:solidFill>
                <a:srgbClr val="60BDC4"/>
              </a:solidFill>
              <a:latin typeface="Gill Sans" charset="0"/>
            </a:endParaRPr>
          </a:p>
        </p:txBody>
      </p:sp>
      <p:sp>
        <p:nvSpPr>
          <p:cNvPr id="51203" name="Rectangle 2"/>
          <p:cNvSpPr>
            <a:spLocks noGrp="1" noChangeArrowheads="1"/>
          </p:cNvSpPr>
          <p:nvPr>
            <p:ph type="title"/>
          </p:nvPr>
        </p:nvSpPr>
        <p:spPr/>
        <p:txBody>
          <a:bodyPr/>
          <a:lstStyle/>
          <a:p>
            <a:pPr eaLnBrk="1" hangingPunct="1"/>
            <a:r>
              <a:rPr lang="en-GB" altLang="x-none" dirty="0"/>
              <a:t>The Reengineering Life-Cycle</a:t>
            </a:r>
          </a:p>
        </p:txBody>
      </p:sp>
      <p:sp>
        <p:nvSpPr>
          <p:cNvPr id="51204" name="Text Box 3"/>
          <p:cNvSpPr txBox="1">
            <a:spLocks noChangeArrowheads="1"/>
          </p:cNvSpPr>
          <p:nvPr/>
        </p:nvSpPr>
        <p:spPr bwMode="auto">
          <a:xfrm>
            <a:off x="3460750" y="3209925"/>
            <a:ext cx="2260600" cy="2024063"/>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Gill Sans" charset="0"/>
              </a:rPr>
              <a:t>(0) req. analysis</a:t>
            </a:r>
          </a:p>
          <a:p>
            <a:r>
              <a:rPr lang="en-GB" altLang="x-none" sz="1800" b="1" dirty="0">
                <a:latin typeface="Gill Sans" charset="0"/>
              </a:rPr>
              <a:t>(1) model capture</a:t>
            </a:r>
          </a:p>
          <a:p>
            <a:r>
              <a:rPr lang="en-GB" altLang="x-none" sz="1800" dirty="0">
                <a:latin typeface="Gill Sans" charset="0"/>
              </a:rPr>
              <a:t>issues</a:t>
            </a:r>
          </a:p>
          <a:p>
            <a:pPr>
              <a:buFontTx/>
              <a:buChar char="•"/>
            </a:pPr>
            <a:r>
              <a:rPr lang="en-GB" altLang="x-none" sz="1800" dirty="0">
                <a:latin typeface="Gill Sans" charset="0"/>
              </a:rPr>
              <a:t>scale</a:t>
            </a:r>
          </a:p>
          <a:p>
            <a:pPr>
              <a:buFontTx/>
              <a:buChar char="•"/>
            </a:pPr>
            <a:r>
              <a:rPr lang="en-GB" altLang="x-none" sz="1800" dirty="0">
                <a:latin typeface="Gill Sans" charset="0"/>
              </a:rPr>
              <a:t>speed</a:t>
            </a:r>
          </a:p>
          <a:p>
            <a:pPr>
              <a:buFontTx/>
              <a:buChar char="•"/>
            </a:pPr>
            <a:r>
              <a:rPr lang="en-GB" altLang="x-none" sz="1800" dirty="0">
                <a:latin typeface="Gill Sans" charset="0"/>
              </a:rPr>
              <a:t>accuracy</a:t>
            </a:r>
          </a:p>
          <a:p>
            <a:pPr>
              <a:buFontTx/>
              <a:buChar char="•"/>
            </a:pPr>
            <a:r>
              <a:rPr lang="en-GB" altLang="x-none" sz="1800" dirty="0">
                <a:latin typeface="Gill Sans" charset="0"/>
              </a:rPr>
              <a:t>politics</a:t>
            </a:r>
          </a:p>
        </p:txBody>
      </p:sp>
      <p:grpSp>
        <p:nvGrpSpPr>
          <p:cNvPr id="51205" name="Group 4"/>
          <p:cNvGrpSpPr>
            <a:grpSpLocks/>
          </p:cNvGrpSpPr>
          <p:nvPr/>
        </p:nvGrpSpPr>
        <p:grpSpPr bwMode="auto">
          <a:xfrm>
            <a:off x="6677025" y="4724400"/>
            <a:ext cx="1328738" cy="1079500"/>
            <a:chOff x="816" y="1200"/>
            <a:chExt cx="1484" cy="1090"/>
          </a:xfrm>
        </p:grpSpPr>
        <p:grpSp>
          <p:nvGrpSpPr>
            <p:cNvPr id="51317" name="Group 5"/>
            <p:cNvGrpSpPr>
              <a:grpSpLocks/>
            </p:cNvGrpSpPr>
            <p:nvPr/>
          </p:nvGrpSpPr>
          <p:grpSpPr bwMode="auto">
            <a:xfrm>
              <a:off x="816" y="1473"/>
              <a:ext cx="572" cy="739"/>
              <a:chOff x="1776" y="2400"/>
              <a:chExt cx="816" cy="1056"/>
            </a:xfrm>
          </p:grpSpPr>
          <p:sp>
            <p:nvSpPr>
              <p:cNvPr id="51354"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55"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6"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7"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8"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9"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0"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1"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2"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3"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4"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8" name="Group 17"/>
            <p:cNvGrpSpPr>
              <a:grpSpLocks/>
            </p:cNvGrpSpPr>
            <p:nvPr/>
          </p:nvGrpSpPr>
          <p:grpSpPr bwMode="auto">
            <a:xfrm>
              <a:off x="1056" y="1239"/>
              <a:ext cx="572" cy="740"/>
              <a:chOff x="1776" y="2400"/>
              <a:chExt cx="816" cy="1056"/>
            </a:xfrm>
          </p:grpSpPr>
          <p:sp>
            <p:nvSpPr>
              <p:cNvPr id="51343"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44"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5"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6"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7"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8"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9"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0"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1"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2"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3"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9" name="Group 29"/>
            <p:cNvGrpSpPr>
              <a:grpSpLocks/>
            </p:cNvGrpSpPr>
            <p:nvPr/>
          </p:nvGrpSpPr>
          <p:grpSpPr bwMode="auto">
            <a:xfrm>
              <a:off x="1536" y="1551"/>
              <a:ext cx="572" cy="739"/>
              <a:chOff x="1776" y="2400"/>
              <a:chExt cx="816" cy="1056"/>
            </a:xfrm>
          </p:grpSpPr>
          <p:sp>
            <p:nvSpPr>
              <p:cNvPr id="51332"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33"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4"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5"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6"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7"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8"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9"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0"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1"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2"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20" name="Group 41"/>
            <p:cNvGrpSpPr>
              <a:grpSpLocks/>
            </p:cNvGrpSpPr>
            <p:nvPr/>
          </p:nvGrpSpPr>
          <p:grpSpPr bwMode="auto">
            <a:xfrm>
              <a:off x="1728" y="1200"/>
              <a:ext cx="572" cy="739"/>
              <a:chOff x="1776" y="2400"/>
              <a:chExt cx="816" cy="1056"/>
            </a:xfrm>
          </p:grpSpPr>
          <p:sp>
            <p:nvSpPr>
              <p:cNvPr id="51321"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22"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3"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4"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5"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6"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7"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8"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9"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0"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1"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6" name="Group 53"/>
          <p:cNvGrpSpPr>
            <a:grpSpLocks/>
          </p:cNvGrpSpPr>
          <p:nvPr/>
        </p:nvGrpSpPr>
        <p:grpSpPr bwMode="auto">
          <a:xfrm>
            <a:off x="1198563" y="4800600"/>
            <a:ext cx="1328737" cy="1079500"/>
            <a:chOff x="864" y="2592"/>
            <a:chExt cx="1429" cy="1136"/>
          </a:xfrm>
        </p:grpSpPr>
        <p:grpSp>
          <p:nvGrpSpPr>
            <p:cNvPr id="51257" name="Group 54"/>
            <p:cNvGrpSpPr>
              <a:grpSpLocks/>
            </p:cNvGrpSpPr>
            <p:nvPr/>
          </p:nvGrpSpPr>
          <p:grpSpPr bwMode="auto">
            <a:xfrm rot="-982362">
              <a:off x="864" y="2592"/>
              <a:ext cx="517" cy="668"/>
              <a:chOff x="1776" y="2400"/>
              <a:chExt cx="816" cy="1056"/>
            </a:xfrm>
          </p:grpSpPr>
          <p:sp>
            <p:nvSpPr>
              <p:cNvPr id="51306"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07"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8"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9"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0"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1"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2"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3"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4"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5"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6"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8" name="Group 66"/>
            <p:cNvGrpSpPr>
              <a:grpSpLocks/>
            </p:cNvGrpSpPr>
            <p:nvPr/>
          </p:nvGrpSpPr>
          <p:grpSpPr bwMode="auto">
            <a:xfrm rot="894998">
              <a:off x="903" y="2904"/>
              <a:ext cx="517" cy="669"/>
              <a:chOff x="1776" y="2400"/>
              <a:chExt cx="816" cy="1056"/>
            </a:xfrm>
          </p:grpSpPr>
          <p:sp>
            <p:nvSpPr>
              <p:cNvPr id="51295"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96"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7"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8"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9"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0"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1"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2"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3"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4"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5"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9" name="Group 78"/>
            <p:cNvGrpSpPr>
              <a:grpSpLocks/>
            </p:cNvGrpSpPr>
            <p:nvPr/>
          </p:nvGrpSpPr>
          <p:grpSpPr bwMode="auto">
            <a:xfrm rot="-1151449">
              <a:off x="1283" y="3060"/>
              <a:ext cx="517" cy="668"/>
              <a:chOff x="1776" y="2400"/>
              <a:chExt cx="816" cy="1056"/>
            </a:xfrm>
          </p:grpSpPr>
          <p:sp>
            <p:nvSpPr>
              <p:cNvPr id="51284"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85"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6"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7"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8"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9"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0"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1"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2"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3"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4"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0" name="Group 90"/>
            <p:cNvGrpSpPr>
              <a:grpSpLocks/>
            </p:cNvGrpSpPr>
            <p:nvPr/>
          </p:nvGrpSpPr>
          <p:grpSpPr bwMode="auto">
            <a:xfrm rot="1033970">
              <a:off x="1595" y="2709"/>
              <a:ext cx="517" cy="668"/>
              <a:chOff x="1776" y="2400"/>
              <a:chExt cx="816" cy="1056"/>
            </a:xfrm>
          </p:grpSpPr>
          <p:sp>
            <p:nvSpPr>
              <p:cNvPr id="51273"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74"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5"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6"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7"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8"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9"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0"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1"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2"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3"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1" name="Group 102"/>
            <p:cNvGrpSpPr>
              <a:grpSpLocks/>
            </p:cNvGrpSpPr>
            <p:nvPr/>
          </p:nvGrpSpPr>
          <p:grpSpPr bwMode="auto">
            <a:xfrm rot="-668041">
              <a:off x="1776" y="2976"/>
              <a:ext cx="517" cy="668"/>
              <a:chOff x="1776" y="2400"/>
              <a:chExt cx="816" cy="1056"/>
            </a:xfrm>
          </p:grpSpPr>
          <p:sp>
            <p:nvSpPr>
              <p:cNvPr id="51262"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63"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4"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5"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6"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7"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8"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9"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0"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1"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2"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7" name="Group 114"/>
          <p:cNvGrpSpPr>
            <a:grpSpLocks/>
          </p:cNvGrpSpPr>
          <p:nvPr/>
        </p:nvGrpSpPr>
        <p:grpSpPr bwMode="auto">
          <a:xfrm>
            <a:off x="1752600" y="2667000"/>
            <a:ext cx="1331913" cy="1328738"/>
            <a:chOff x="1104" y="1680"/>
            <a:chExt cx="908" cy="837"/>
          </a:xfrm>
        </p:grpSpPr>
        <p:sp>
          <p:nvSpPr>
            <p:cNvPr id="51250"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1"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2"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3"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4"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5"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6"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8" name="Group 122"/>
          <p:cNvGrpSpPr>
            <a:grpSpLocks/>
          </p:cNvGrpSpPr>
          <p:nvPr/>
        </p:nvGrpSpPr>
        <p:grpSpPr bwMode="auto">
          <a:xfrm>
            <a:off x="6043613" y="2743200"/>
            <a:ext cx="1328737" cy="1439863"/>
            <a:chOff x="4224" y="1536"/>
            <a:chExt cx="1248" cy="1056"/>
          </a:xfrm>
        </p:grpSpPr>
        <p:sp>
          <p:nvSpPr>
            <p:cNvPr id="51243"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4"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5"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6"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7"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8"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9"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9" name="Group 130"/>
          <p:cNvGrpSpPr>
            <a:grpSpLocks/>
          </p:cNvGrpSpPr>
          <p:nvPr/>
        </p:nvGrpSpPr>
        <p:grpSpPr bwMode="auto">
          <a:xfrm>
            <a:off x="5270500" y="1447800"/>
            <a:ext cx="1319213" cy="919163"/>
            <a:chOff x="867" y="1011"/>
            <a:chExt cx="901" cy="579"/>
          </a:xfrm>
        </p:grpSpPr>
        <p:sp>
          <p:nvSpPr>
            <p:cNvPr id="51229"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0"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1"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2"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3"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4"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5"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6"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7"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8"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9"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0"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1"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2"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210" name="Freeform 145"/>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11" name="Text Box 146"/>
          <p:cNvSpPr txBox="1">
            <a:spLocks noChangeArrowheads="1"/>
          </p:cNvSpPr>
          <p:nvPr/>
        </p:nvSpPr>
        <p:spPr bwMode="auto">
          <a:xfrm>
            <a:off x="825500"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51212" name="Text Box 147"/>
          <p:cNvSpPr txBox="1">
            <a:spLocks noChangeArrowheads="1"/>
          </p:cNvSpPr>
          <p:nvPr/>
        </p:nvSpPr>
        <p:spPr bwMode="auto">
          <a:xfrm>
            <a:off x="8255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51213" name="Text Box 148"/>
          <p:cNvSpPr txBox="1">
            <a:spLocks noChangeArrowheads="1"/>
          </p:cNvSpPr>
          <p:nvPr/>
        </p:nvSpPr>
        <p:spPr bwMode="auto">
          <a:xfrm>
            <a:off x="825500"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51214" name="Text Box 149"/>
          <p:cNvSpPr txBox="1">
            <a:spLocks noChangeArrowheads="1"/>
          </p:cNvSpPr>
          <p:nvPr/>
        </p:nvSpPr>
        <p:spPr bwMode="auto">
          <a:xfrm>
            <a:off x="6630988" y="13716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51215" name="Text Box 150"/>
          <p:cNvSpPr txBox="1">
            <a:spLocks noChangeArrowheads="1"/>
          </p:cNvSpPr>
          <p:nvPr/>
        </p:nvSpPr>
        <p:spPr bwMode="auto">
          <a:xfrm>
            <a:off x="7381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51216" name="Text Box 151"/>
          <p:cNvSpPr txBox="1">
            <a:spLocks noChangeArrowheads="1"/>
          </p:cNvSpPr>
          <p:nvPr/>
        </p:nvSpPr>
        <p:spPr bwMode="auto">
          <a:xfrm>
            <a:off x="7842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51217" name="Text Box 152"/>
          <p:cNvSpPr txBox="1">
            <a:spLocks noChangeArrowheads="1"/>
          </p:cNvSpPr>
          <p:nvPr/>
        </p:nvSpPr>
        <p:spPr bwMode="auto">
          <a:xfrm>
            <a:off x="7164388" y="24384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51218" name="Line 153"/>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19" name="Line 154"/>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20" name="Text Box 155"/>
          <p:cNvSpPr txBox="1">
            <a:spLocks noChangeArrowheads="1"/>
          </p:cNvSpPr>
          <p:nvPr/>
        </p:nvSpPr>
        <p:spPr bwMode="auto">
          <a:xfrm>
            <a:off x="29495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nvGrpSpPr>
          <p:cNvPr id="51221" name="Group 156"/>
          <p:cNvGrpSpPr>
            <a:grpSpLocks/>
          </p:cNvGrpSpPr>
          <p:nvPr/>
        </p:nvGrpSpPr>
        <p:grpSpPr bwMode="auto">
          <a:xfrm>
            <a:off x="2689225" y="1479550"/>
            <a:ext cx="1281113" cy="863600"/>
            <a:chOff x="1743" y="932"/>
            <a:chExt cx="874" cy="544"/>
          </a:xfrm>
        </p:grpSpPr>
        <p:sp>
          <p:nvSpPr>
            <p:cNvPr id="113821"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2"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3"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4"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5"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6"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7"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7" name="Group 6">
            <a:extLst>
              <a:ext uri="{FF2B5EF4-FFF2-40B4-BE49-F238E27FC236}">
                <a16:creationId xmlns:a16="http://schemas.microsoft.com/office/drawing/2014/main" id="{1E9C8BA2-05BE-17D4-4FD2-D10F69522AD1}"/>
              </a:ext>
            </a:extLst>
          </p:cNvPr>
          <p:cNvGrpSpPr/>
          <p:nvPr/>
        </p:nvGrpSpPr>
        <p:grpSpPr>
          <a:xfrm>
            <a:off x="7343818" y="3350457"/>
            <a:ext cx="1206148" cy="1256391"/>
            <a:chOff x="7343818" y="3350457"/>
            <a:chExt cx="1206148" cy="1256391"/>
          </a:xfrm>
        </p:grpSpPr>
        <p:sp>
          <p:nvSpPr>
            <p:cNvPr id="8" name="Rectangle 124">
              <a:extLst>
                <a:ext uri="{FF2B5EF4-FFF2-40B4-BE49-F238E27FC236}">
                  <a16:creationId xmlns:a16="http://schemas.microsoft.com/office/drawing/2014/main" id="{60FE8B4C-4988-18DF-D5B0-57C624EEB44E}"/>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99C1983-3D5F-C786-4F53-316938798B49}"/>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5923D258-5B93-AFA2-B25C-D7ABBBB28792}"/>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57B7F4A8-776A-9EBE-FACB-5B7446E20D3F}"/>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2E807EC1-D262-C656-CB12-8F66DE89647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52E6FC0-DAEA-A0E9-DAA1-5874333EB9CE}"/>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5133D9E7-C337-0C8B-7FCA-BB9A4FF4647A}"/>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325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DB6678A5-757D-904B-AEB2-39C409126198}" type="slidenum">
              <a:rPr lang="en-US" altLang="x-none" sz="1400">
                <a:solidFill>
                  <a:srgbClr val="60BDC4"/>
                </a:solidFill>
                <a:latin typeface="Gill Sans" charset="0"/>
              </a:rPr>
              <a:pPr/>
              <a:t>15</a:t>
            </a:fld>
            <a:endParaRPr lang="en-US" altLang="x-none" sz="1400">
              <a:solidFill>
                <a:srgbClr val="60BDC4"/>
              </a:solidFill>
              <a:latin typeface="Gill Sans" charset="0"/>
            </a:endParaRPr>
          </a:p>
        </p:txBody>
      </p:sp>
      <p:sp>
        <p:nvSpPr>
          <p:cNvPr id="53251" name="Rectangle 2"/>
          <p:cNvSpPr>
            <a:spLocks noGrp="1" noChangeArrowheads="1"/>
          </p:cNvSpPr>
          <p:nvPr>
            <p:ph type="title"/>
          </p:nvPr>
        </p:nvSpPr>
        <p:spPr/>
        <p:txBody>
          <a:bodyPr/>
          <a:lstStyle/>
          <a:p>
            <a:pPr eaLnBrk="1" hangingPunct="1"/>
            <a:r>
              <a:rPr lang="en-GB" altLang="x-none"/>
              <a:t>First Contact</a:t>
            </a:r>
          </a:p>
        </p:txBody>
      </p:sp>
      <p:sp>
        <p:nvSpPr>
          <p:cNvPr id="53252"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3" name="Oval 4"/>
          <p:cNvSpPr>
            <a:spLocks noChangeArrowheads="1"/>
          </p:cNvSpPr>
          <p:nvPr/>
        </p:nvSpPr>
        <p:spPr bwMode="auto">
          <a:xfrm>
            <a:off x="7315200" y="762000"/>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grpSp>
        <p:nvGrpSpPr>
          <p:cNvPr id="5" name="Group 4">
            <a:extLst>
              <a:ext uri="{FF2B5EF4-FFF2-40B4-BE49-F238E27FC236}">
                <a16:creationId xmlns:a16="http://schemas.microsoft.com/office/drawing/2014/main" id="{93307508-E643-24CF-FEF8-57520E798919}"/>
              </a:ext>
            </a:extLst>
          </p:cNvPr>
          <p:cNvGrpSpPr/>
          <p:nvPr/>
        </p:nvGrpSpPr>
        <p:grpSpPr>
          <a:xfrm>
            <a:off x="381000" y="1524000"/>
            <a:ext cx="5064125" cy="2209800"/>
            <a:chOff x="381000" y="1524000"/>
            <a:chExt cx="5064125" cy="2209800"/>
          </a:xfrm>
        </p:grpSpPr>
        <p:grpSp>
          <p:nvGrpSpPr>
            <p:cNvPr id="2" name="Group 1">
              <a:extLst>
                <a:ext uri="{FF2B5EF4-FFF2-40B4-BE49-F238E27FC236}">
                  <a16:creationId xmlns:a16="http://schemas.microsoft.com/office/drawing/2014/main" id="{C10BF30C-7E7F-EE6E-67CB-9F0BDB8022E3}"/>
                </a:ext>
              </a:extLst>
            </p:cNvPr>
            <p:cNvGrpSpPr/>
            <p:nvPr/>
          </p:nvGrpSpPr>
          <p:grpSpPr>
            <a:xfrm>
              <a:off x="381000" y="1524000"/>
              <a:ext cx="5064125" cy="2209800"/>
              <a:chOff x="381000" y="1524000"/>
              <a:chExt cx="5064125" cy="2209800"/>
            </a:xfrm>
          </p:grpSpPr>
          <p:sp>
            <p:nvSpPr>
              <p:cNvPr id="53254" name="Rectangle 5"/>
              <p:cNvSpPr>
                <a:spLocks noChangeArrowheads="1"/>
              </p:cNvSpPr>
              <p:nvPr/>
            </p:nvSpPr>
            <p:spPr bwMode="auto">
              <a:xfrm>
                <a:off x="381000" y="1524000"/>
                <a:ext cx="5064125" cy="22098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55" name="Text Box 6"/>
              <p:cNvSpPr txBox="1">
                <a:spLocks noChangeArrowheads="1"/>
              </p:cNvSpPr>
              <p:nvPr/>
            </p:nvSpPr>
            <p:spPr bwMode="auto">
              <a:xfrm>
                <a:off x="2071688" y="167640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tx2"/>
                    </a:solidFill>
                    <a:latin typeface="Gill Sans" charset="0"/>
                  </a:rPr>
                  <a:t>System experts</a:t>
                </a:r>
              </a:p>
            </p:txBody>
          </p:sp>
          <p:sp>
            <p:nvSpPr>
              <p:cNvPr id="53256" name="Text Box 7"/>
              <p:cNvSpPr txBox="1">
                <a:spLocks noChangeArrowheads="1"/>
              </p:cNvSpPr>
              <p:nvPr/>
            </p:nvSpPr>
            <p:spPr bwMode="auto">
              <a:xfrm>
                <a:off x="1025525" y="2851150"/>
                <a:ext cx="17795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Chat with the</a:t>
                </a:r>
                <a:br>
                  <a:rPr lang="en-GB" altLang="x-none" sz="1800" b="1">
                    <a:solidFill>
                      <a:schemeClr val="tx2"/>
                    </a:solidFill>
                    <a:latin typeface="Gill Sans" charset="0"/>
                  </a:rPr>
                </a:br>
                <a:r>
                  <a:rPr lang="en-GB" altLang="x-none" sz="1800" b="1">
                    <a:solidFill>
                      <a:schemeClr val="tx2"/>
                    </a:solidFill>
                    <a:latin typeface="Gill Sans" charset="0"/>
                  </a:rPr>
                  <a:t>Maintainers</a:t>
                </a:r>
              </a:p>
            </p:txBody>
          </p:sp>
          <p:sp>
            <p:nvSpPr>
              <p:cNvPr id="53257" name="Text Box 8"/>
              <p:cNvSpPr txBox="1">
                <a:spLocks noChangeArrowheads="1"/>
              </p:cNvSpPr>
              <p:nvPr/>
            </p:nvSpPr>
            <p:spPr bwMode="auto">
              <a:xfrm>
                <a:off x="2819400" y="2835275"/>
                <a:ext cx="1697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Interview</a:t>
                </a:r>
                <a:br>
                  <a:rPr lang="en-GB" altLang="x-none" sz="1800" b="1">
                    <a:solidFill>
                      <a:schemeClr val="tx2"/>
                    </a:solidFill>
                    <a:latin typeface="Gill Sans" charset="0"/>
                  </a:rPr>
                </a:br>
                <a:r>
                  <a:rPr lang="en-GB" altLang="x-none" sz="1800" b="1">
                    <a:solidFill>
                      <a:schemeClr val="tx2"/>
                    </a:solidFill>
                    <a:latin typeface="Gill Sans" charset="0"/>
                  </a:rPr>
                  <a:t>during Demo</a:t>
                </a:r>
              </a:p>
            </p:txBody>
          </p:sp>
          <p:sp>
            <p:nvSpPr>
              <p:cNvPr id="53258" name="Text Box 9"/>
              <p:cNvSpPr txBox="1">
                <a:spLocks noChangeArrowheads="1"/>
              </p:cNvSpPr>
              <p:nvPr/>
            </p:nvSpPr>
            <p:spPr bwMode="auto">
              <a:xfrm>
                <a:off x="503238" y="2101850"/>
                <a:ext cx="1087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Talk with</a:t>
                </a:r>
                <a:br>
                  <a:rPr lang="en-GB" altLang="x-none" sz="1800" i="1" dirty="0">
                    <a:solidFill>
                      <a:schemeClr val="accent2"/>
                    </a:solidFill>
                    <a:latin typeface="Gill Sans" charset="0"/>
                  </a:rPr>
                </a:br>
                <a:r>
                  <a:rPr lang="en-GB" altLang="x-none" sz="1800" i="1" dirty="0">
                    <a:solidFill>
                      <a:schemeClr val="accent2"/>
                    </a:solidFill>
                    <a:latin typeface="Gill Sans" charset="0"/>
                  </a:rPr>
                  <a:t>developers</a:t>
                </a:r>
              </a:p>
            </p:txBody>
          </p:sp>
          <p:sp>
            <p:nvSpPr>
              <p:cNvPr id="53259" name="Text Box 10"/>
              <p:cNvSpPr txBox="1">
                <a:spLocks noChangeArrowheads="1"/>
              </p:cNvSpPr>
              <p:nvPr/>
            </p:nvSpPr>
            <p:spPr bwMode="auto">
              <a:xfrm>
                <a:off x="4186238" y="2057400"/>
                <a:ext cx="1003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with</a:t>
                </a:r>
              </a:p>
              <a:p>
                <a:pPr algn="ctr"/>
                <a:r>
                  <a:rPr lang="en-GB" altLang="x-none" sz="1800" i="1">
                    <a:solidFill>
                      <a:schemeClr val="accent2"/>
                    </a:solidFill>
                    <a:latin typeface="Gill Sans" charset="0"/>
                  </a:rPr>
                  <a:t>end users</a:t>
                </a:r>
              </a:p>
            </p:txBody>
          </p:sp>
          <p:sp>
            <p:nvSpPr>
              <p:cNvPr id="53260" name="Freeform 11"/>
              <p:cNvSpPr>
                <a:spLocks/>
              </p:cNvSpPr>
              <p:nvPr/>
            </p:nvSpPr>
            <p:spPr bwMode="auto">
              <a:xfrm>
                <a:off x="3657600" y="1981200"/>
                <a:ext cx="374650"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3261" name="Freeform 12"/>
            <p:cNvSpPr>
              <a:spLocks/>
            </p:cNvSpPr>
            <p:nvPr/>
          </p:nvSpPr>
          <p:spPr bwMode="auto">
            <a:xfrm flipH="1">
              <a:off x="1646238" y="1981200"/>
              <a:ext cx="334962"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 name="Group 3">
            <a:extLst>
              <a:ext uri="{FF2B5EF4-FFF2-40B4-BE49-F238E27FC236}">
                <a16:creationId xmlns:a16="http://schemas.microsoft.com/office/drawing/2014/main" id="{A92EE854-9DA1-AAE8-55D5-12DC62A5C57F}"/>
              </a:ext>
            </a:extLst>
          </p:cNvPr>
          <p:cNvGrpSpPr/>
          <p:nvPr/>
        </p:nvGrpSpPr>
        <p:grpSpPr>
          <a:xfrm>
            <a:off x="5486400" y="2438400"/>
            <a:ext cx="3140075" cy="1676400"/>
            <a:chOff x="5486400" y="2438400"/>
            <a:chExt cx="3140075" cy="1676400"/>
          </a:xfrm>
        </p:grpSpPr>
        <p:sp>
          <p:nvSpPr>
            <p:cNvPr id="53263" name="Freeform 14"/>
            <p:cNvSpPr>
              <a:spLocks/>
            </p:cNvSpPr>
            <p:nvPr/>
          </p:nvSpPr>
          <p:spPr bwMode="auto">
            <a:xfrm rot="16200000" flipH="1">
              <a:off x="5562600" y="2362200"/>
              <a:ext cx="1676400" cy="18288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4" name="Text Box 15"/>
            <p:cNvSpPr txBox="1">
              <a:spLocks noChangeArrowheads="1"/>
            </p:cNvSpPr>
            <p:nvPr/>
          </p:nvSpPr>
          <p:spPr bwMode="auto">
            <a:xfrm>
              <a:off x="7348538" y="2887663"/>
              <a:ext cx="1277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about it</a:t>
              </a:r>
            </a:p>
          </p:txBody>
        </p:sp>
      </p:grpSp>
      <p:sp>
        <p:nvSpPr>
          <p:cNvPr id="53266" name="Text Box 17"/>
          <p:cNvSpPr txBox="1">
            <a:spLocks noChangeArrowheads="1"/>
          </p:cNvSpPr>
          <p:nvPr/>
        </p:nvSpPr>
        <p:spPr bwMode="auto">
          <a:xfrm>
            <a:off x="5826125" y="1416050"/>
            <a:ext cx="2784475"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chemeClr val="tx2"/>
                </a:solidFill>
                <a:latin typeface="Gill Sans" charset="0"/>
              </a:rPr>
              <a:t>feasibility assessment</a:t>
            </a:r>
          </a:p>
          <a:p>
            <a:pPr algn="ctr"/>
            <a:r>
              <a:rPr lang="en-GB" altLang="x-none" sz="1800" dirty="0">
                <a:solidFill>
                  <a:schemeClr val="tx2"/>
                </a:solidFill>
                <a:latin typeface="Gill Sans" charset="0"/>
              </a:rPr>
              <a:t>(one week time)</a:t>
            </a:r>
          </a:p>
        </p:txBody>
      </p:sp>
      <p:grpSp>
        <p:nvGrpSpPr>
          <p:cNvPr id="6" name="Group 5">
            <a:extLst>
              <a:ext uri="{FF2B5EF4-FFF2-40B4-BE49-F238E27FC236}">
                <a16:creationId xmlns:a16="http://schemas.microsoft.com/office/drawing/2014/main" id="{3206AB35-3C11-C8D5-694E-7D9DB853AF00}"/>
              </a:ext>
            </a:extLst>
          </p:cNvPr>
          <p:cNvGrpSpPr/>
          <p:nvPr/>
        </p:nvGrpSpPr>
        <p:grpSpPr>
          <a:xfrm>
            <a:off x="762000" y="3733800"/>
            <a:ext cx="7648575" cy="2362200"/>
            <a:chOff x="762000" y="3733800"/>
            <a:chExt cx="7648575" cy="2362200"/>
          </a:xfrm>
        </p:grpSpPr>
        <p:sp>
          <p:nvSpPr>
            <p:cNvPr id="53274" name="Line 25"/>
            <p:cNvSpPr>
              <a:spLocks noChangeShapeType="1"/>
            </p:cNvSpPr>
            <p:nvPr/>
          </p:nvSpPr>
          <p:spPr bwMode="auto">
            <a:xfrm>
              <a:off x="5707063" y="4572000"/>
              <a:ext cx="0" cy="685800"/>
            </a:xfrm>
            <a:prstGeom prst="line">
              <a:avLst/>
            </a:prstGeom>
            <a:noFill/>
            <a:ln w="19050">
              <a:solidFill>
                <a:srgbClr val="1E067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3275" name="Freeform 26"/>
            <p:cNvSpPr>
              <a:spLocks/>
            </p:cNvSpPr>
            <p:nvPr/>
          </p:nvSpPr>
          <p:spPr bwMode="auto">
            <a:xfrm>
              <a:off x="4038600" y="4495800"/>
              <a:ext cx="8937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2">
              <a:extLst>
                <a:ext uri="{FF2B5EF4-FFF2-40B4-BE49-F238E27FC236}">
                  <a16:creationId xmlns:a16="http://schemas.microsoft.com/office/drawing/2014/main" id="{08C2AA57-53A4-50EE-31C9-BA33FF6CDA9A}"/>
                </a:ext>
              </a:extLst>
            </p:cNvPr>
            <p:cNvGrpSpPr/>
            <p:nvPr/>
          </p:nvGrpSpPr>
          <p:grpSpPr>
            <a:xfrm>
              <a:off x="762000" y="3733800"/>
              <a:ext cx="7648575" cy="2362200"/>
              <a:chOff x="762000" y="3733800"/>
              <a:chExt cx="7648575" cy="2362200"/>
            </a:xfrm>
          </p:grpSpPr>
          <p:sp>
            <p:nvSpPr>
              <p:cNvPr id="53262" name="Freeform 13"/>
              <p:cNvSpPr>
                <a:spLocks/>
              </p:cNvSpPr>
              <p:nvPr/>
            </p:nvSpPr>
            <p:spPr bwMode="auto">
              <a:xfrm>
                <a:off x="762000" y="3733800"/>
                <a:ext cx="1951038" cy="19050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5" name="Text Box 16"/>
              <p:cNvSpPr txBox="1">
                <a:spLocks noChangeArrowheads="1"/>
              </p:cNvSpPr>
              <p:nvPr/>
            </p:nvSpPr>
            <p:spPr bwMode="auto">
              <a:xfrm>
                <a:off x="1193800" y="4343400"/>
                <a:ext cx="1146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Verify what</a:t>
                </a:r>
                <a:br>
                  <a:rPr lang="en-GB" altLang="x-none" sz="1800" i="1" dirty="0">
                    <a:solidFill>
                      <a:schemeClr val="accent2"/>
                    </a:solidFill>
                    <a:latin typeface="Gill Sans" charset="0"/>
                  </a:rPr>
                </a:br>
                <a:r>
                  <a:rPr lang="en-GB" altLang="x-none" sz="1800" i="1" dirty="0">
                    <a:solidFill>
                      <a:schemeClr val="accent2"/>
                    </a:solidFill>
                    <a:latin typeface="Gill Sans" charset="0"/>
                  </a:rPr>
                  <a:t>you hear</a:t>
                </a:r>
              </a:p>
            </p:txBody>
          </p:sp>
          <p:sp>
            <p:nvSpPr>
              <p:cNvPr id="53267" name="Rectangle 18"/>
              <p:cNvSpPr>
                <a:spLocks noChangeArrowheads="1"/>
              </p:cNvSpPr>
              <p:nvPr/>
            </p:nvSpPr>
            <p:spPr bwMode="auto">
              <a:xfrm>
                <a:off x="2713038" y="4114800"/>
                <a:ext cx="5697537" cy="19812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68" name="Text Box 19"/>
              <p:cNvSpPr txBox="1">
                <a:spLocks noChangeArrowheads="1"/>
              </p:cNvSpPr>
              <p:nvPr/>
            </p:nvSpPr>
            <p:spPr bwMode="auto">
              <a:xfrm>
                <a:off x="4914900" y="4175125"/>
                <a:ext cx="1604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tx2"/>
                    </a:solidFill>
                    <a:latin typeface="Gill Sans" charset="0"/>
                  </a:rPr>
                  <a:t>Software System</a:t>
                </a:r>
              </a:p>
            </p:txBody>
          </p:sp>
          <p:sp>
            <p:nvSpPr>
              <p:cNvPr id="53269" name="Text Box 20"/>
              <p:cNvSpPr txBox="1">
                <a:spLocks noChangeArrowheads="1"/>
              </p:cNvSpPr>
              <p:nvPr/>
            </p:nvSpPr>
            <p:spPr bwMode="auto">
              <a:xfrm>
                <a:off x="2768600" y="5334000"/>
                <a:ext cx="2289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Read All the Code</a:t>
                </a:r>
              </a:p>
              <a:p>
                <a:pPr algn="ctr"/>
                <a:r>
                  <a:rPr lang="en-GB" altLang="x-none" sz="1800" b="1">
                    <a:solidFill>
                      <a:schemeClr val="tx2"/>
                    </a:solidFill>
                    <a:latin typeface="Gill Sans" charset="0"/>
                  </a:rPr>
                  <a:t>in One Hour</a:t>
                </a:r>
              </a:p>
            </p:txBody>
          </p:sp>
          <p:sp>
            <p:nvSpPr>
              <p:cNvPr id="53270" name="Text Box 21"/>
              <p:cNvSpPr txBox="1">
                <a:spLocks noChangeArrowheads="1"/>
              </p:cNvSpPr>
              <p:nvPr/>
            </p:nvSpPr>
            <p:spPr bwMode="auto">
              <a:xfrm>
                <a:off x="6767513" y="5334000"/>
                <a:ext cx="1503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Do a Mock</a:t>
                </a:r>
                <a:br>
                  <a:rPr lang="en-GB" altLang="x-none" sz="1800" b="1">
                    <a:solidFill>
                      <a:schemeClr val="tx2"/>
                    </a:solidFill>
                    <a:latin typeface="Gill Sans" charset="0"/>
                  </a:rPr>
                </a:br>
                <a:r>
                  <a:rPr lang="en-GB" altLang="x-none" sz="1800" b="1">
                    <a:solidFill>
                      <a:schemeClr val="tx2"/>
                    </a:solidFill>
                    <a:latin typeface="Gill Sans" charset="0"/>
                  </a:rPr>
                  <a:t>Installation</a:t>
                </a:r>
              </a:p>
            </p:txBody>
          </p:sp>
          <p:sp>
            <p:nvSpPr>
              <p:cNvPr id="53271" name="Text Box 22"/>
              <p:cNvSpPr txBox="1">
                <a:spLocks noChangeArrowheads="1"/>
              </p:cNvSpPr>
              <p:nvPr/>
            </p:nvSpPr>
            <p:spPr bwMode="auto">
              <a:xfrm>
                <a:off x="3276600" y="4746625"/>
                <a:ext cx="790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Read it</a:t>
                </a:r>
              </a:p>
            </p:txBody>
          </p:sp>
          <p:sp>
            <p:nvSpPr>
              <p:cNvPr id="53272" name="Text Box 23"/>
              <p:cNvSpPr txBox="1">
                <a:spLocks noChangeArrowheads="1"/>
              </p:cNvSpPr>
              <p:nvPr/>
            </p:nvSpPr>
            <p:spPr bwMode="auto">
              <a:xfrm>
                <a:off x="7253288" y="4746625"/>
                <a:ext cx="1050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Compile it</a:t>
                </a:r>
              </a:p>
            </p:txBody>
          </p:sp>
          <p:sp>
            <p:nvSpPr>
              <p:cNvPr id="53273" name="Text Box 24"/>
              <p:cNvSpPr txBox="1">
                <a:spLocks noChangeArrowheads="1"/>
              </p:cNvSpPr>
              <p:nvPr/>
            </p:nvSpPr>
            <p:spPr bwMode="auto">
              <a:xfrm>
                <a:off x="4902200" y="5334000"/>
                <a:ext cx="1995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Skim the</a:t>
                </a:r>
                <a:br>
                  <a:rPr lang="en-GB" altLang="x-none" sz="1800" b="1">
                    <a:solidFill>
                      <a:schemeClr val="tx2"/>
                    </a:solidFill>
                    <a:latin typeface="Gill Sans" charset="0"/>
                  </a:rPr>
                </a:br>
                <a:r>
                  <a:rPr lang="en-GB" altLang="x-none" sz="1800" b="1">
                    <a:solidFill>
                      <a:schemeClr val="tx2"/>
                    </a:solidFill>
                    <a:latin typeface="Gill Sans" charset="0"/>
                  </a:rPr>
                  <a:t>Documentation</a:t>
                </a:r>
              </a:p>
            </p:txBody>
          </p:sp>
          <p:sp>
            <p:nvSpPr>
              <p:cNvPr id="53276" name="Freeform 27"/>
              <p:cNvSpPr>
                <a:spLocks/>
              </p:cNvSpPr>
              <p:nvPr/>
            </p:nvSpPr>
            <p:spPr bwMode="auto">
              <a:xfrm flipH="1">
                <a:off x="6480175" y="4495800"/>
                <a:ext cx="682625"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77" name="Text Box 28"/>
              <p:cNvSpPr txBox="1">
                <a:spLocks noChangeArrowheads="1"/>
              </p:cNvSpPr>
              <p:nvPr/>
            </p:nvSpPr>
            <p:spPr bwMode="auto">
              <a:xfrm>
                <a:off x="4495800" y="4610100"/>
                <a:ext cx="1169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r"/>
                <a:r>
                  <a:rPr lang="en-GB" altLang="x-none" sz="1800" i="1">
                    <a:solidFill>
                      <a:schemeClr val="accent2"/>
                    </a:solidFill>
                    <a:latin typeface="Gill Sans" charset="0"/>
                  </a:rPr>
                  <a:t>Read about it</a:t>
                </a: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7347" name="Text Box 2"/>
          <p:cNvSpPr txBox="1">
            <a:spLocks noChangeArrowheads="1"/>
          </p:cNvSpPr>
          <p:nvPr/>
        </p:nvSpPr>
        <p:spPr bwMode="auto">
          <a:xfrm>
            <a:off x="3429000" y="3048000"/>
            <a:ext cx="5205413" cy="13208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196850" indent="-196850">
              <a:defRPr sz="2400">
                <a:solidFill>
                  <a:schemeClr val="tx1"/>
                </a:solidFill>
                <a:latin typeface="Times New Roman" charset="0"/>
                <a:ea typeface="ヒラギノ角ゴ Pro W3" charset="-128"/>
              </a:defRPr>
            </a:lvl1pPr>
            <a:lvl2pPr marL="763588" indent="-280988">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2000">
                <a:latin typeface="Gill Sans" charset="0"/>
              </a:rPr>
              <a:t>Solution: interview  during demo</a:t>
            </a:r>
          </a:p>
          <a:p>
            <a:pPr lvl="1">
              <a:buFontTx/>
              <a:buChar char="-"/>
            </a:pPr>
            <a:r>
              <a:rPr lang="en-GB" altLang="x-none" sz="2000">
                <a:latin typeface="Gill Sans" charset="0"/>
              </a:rPr>
              <a:t>select several users</a:t>
            </a:r>
          </a:p>
          <a:p>
            <a:pPr lvl="1">
              <a:buFontTx/>
              <a:buChar char="-"/>
            </a:pPr>
            <a:r>
              <a:rPr lang="en-GB" altLang="x-none" sz="2000">
                <a:latin typeface="Gill Sans" charset="0"/>
              </a:rPr>
              <a:t>demo puts a user in a positive mindset</a:t>
            </a:r>
          </a:p>
          <a:p>
            <a:pPr lvl="1">
              <a:buFontTx/>
              <a:buChar char="-"/>
            </a:pPr>
            <a:r>
              <a:rPr lang="en-GB" altLang="x-none" sz="2000">
                <a:latin typeface="Gill Sans" charset="0"/>
              </a:rPr>
              <a:t>demo steers the interview</a:t>
            </a:r>
            <a:endParaRPr lang="en-GB" altLang="x-none" sz="2000">
              <a:latin typeface="Comic Sans MS" charset="0"/>
            </a:endParaRPr>
          </a:p>
        </p:txBody>
      </p:sp>
      <p:sp>
        <p:nvSpPr>
          <p:cNvPr id="57348" name="Rectangle 3"/>
          <p:cNvSpPr>
            <a:spLocks noGrp="1" noChangeArrowheads="1"/>
          </p:cNvSpPr>
          <p:nvPr>
            <p:ph type="title"/>
          </p:nvPr>
        </p:nvSpPr>
        <p:spPr/>
        <p:txBody>
          <a:bodyPr/>
          <a:lstStyle/>
          <a:p>
            <a:pPr eaLnBrk="1" hangingPunct="1"/>
            <a:r>
              <a:rPr lang="en-GB" altLang="x-none"/>
              <a:t>Interview during Demo</a:t>
            </a:r>
          </a:p>
        </p:txBody>
      </p:sp>
      <p:sp>
        <p:nvSpPr>
          <p:cNvPr id="57349" name="Rectangle 4"/>
          <p:cNvSpPr>
            <a:spLocks noGrp="1" noChangeArrowheads="1"/>
          </p:cNvSpPr>
          <p:nvPr>
            <p:ph type="body" idx="1"/>
          </p:nvPr>
        </p:nvSpPr>
        <p:spPr>
          <a:xfrm>
            <a:off x="685800" y="2514600"/>
            <a:ext cx="7772400" cy="3581400"/>
          </a:xfrm>
        </p:spPr>
        <p:txBody>
          <a:bodyPr/>
          <a:lstStyle/>
          <a:p>
            <a:pPr eaLnBrk="1" hangingPunct="1">
              <a:buFontTx/>
              <a:buNone/>
            </a:pPr>
            <a:r>
              <a:rPr lang="en-US" altLang="x-none" dirty="0">
                <a:solidFill>
                  <a:schemeClr val="tx2"/>
                </a:solidFill>
              </a:rPr>
              <a:t>Solution</a:t>
            </a:r>
            <a:r>
              <a:rPr lang="en-US" altLang="x-none" dirty="0"/>
              <a:t>: Ask the user!</a:t>
            </a:r>
          </a:p>
          <a:p>
            <a:pPr eaLnBrk="1" hangingPunct="1">
              <a:buFontTx/>
              <a:buNone/>
            </a:pPr>
            <a:endParaRPr lang="en-GB" altLang="x-none" sz="2800" dirty="0"/>
          </a:p>
          <a:p>
            <a:pPr eaLnBrk="1" hangingPunct="1">
              <a:buFontTx/>
              <a:buNone/>
            </a:pPr>
            <a:endParaRPr lang="en-GB" altLang="x-none" sz="2800" dirty="0"/>
          </a:p>
          <a:p>
            <a:pPr eaLnBrk="1" hangingPunct="1"/>
            <a:r>
              <a:rPr lang="en-GB" altLang="x-none" sz="2800" dirty="0"/>
              <a:t>... however</a:t>
            </a:r>
          </a:p>
          <a:p>
            <a:pPr lvl="1" eaLnBrk="1" hangingPunct="1"/>
            <a:r>
              <a:rPr lang="en-GB" altLang="x-none" sz="2400" dirty="0"/>
              <a:t>Which user ?</a:t>
            </a:r>
          </a:p>
          <a:p>
            <a:pPr lvl="1" eaLnBrk="1" hangingPunct="1"/>
            <a:r>
              <a:rPr lang="en-GB" altLang="x-none" sz="2400" dirty="0"/>
              <a:t>Users complain</a:t>
            </a:r>
          </a:p>
          <a:p>
            <a:pPr lvl="1" eaLnBrk="1" hangingPunct="1"/>
            <a:r>
              <a:rPr lang="en-GB" altLang="x-none" sz="2400" dirty="0"/>
              <a:t>What should you ask ?</a:t>
            </a:r>
          </a:p>
        </p:txBody>
      </p:sp>
      <p:sp>
        <p:nvSpPr>
          <p:cNvPr id="57350" name="Rectangle 5"/>
          <p:cNvSpPr>
            <a:spLocks noChangeArrowheads="1"/>
          </p:cNvSpPr>
          <p:nvPr/>
        </p:nvSpPr>
        <p:spPr bwMode="auto">
          <a:xfrm>
            <a:off x="762000" y="121920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spcBef>
                <a:spcPct val="20000"/>
              </a:spcBef>
            </a:pPr>
            <a:r>
              <a:rPr lang="en-US" altLang="x-none" sz="3200" dirty="0">
                <a:solidFill>
                  <a:schemeClr val="tx2"/>
                </a:solidFill>
                <a:latin typeface="Gill Sans" charset="0"/>
              </a:rPr>
              <a:t>Problem</a:t>
            </a:r>
            <a:r>
              <a:rPr lang="en-US" altLang="x-none" sz="3200" dirty="0">
                <a:solidFill>
                  <a:srgbClr val="00027F"/>
                </a:solidFill>
                <a:latin typeface="Gill Sans" charset="0"/>
              </a:rPr>
              <a:t>:  What are the typical usage scenarios?</a:t>
            </a:r>
          </a:p>
        </p:txBody>
      </p:sp>
      <p:sp>
        <p:nvSpPr>
          <p:cNvPr id="2" name="Slide Number Placeholder 4">
            <a:extLst>
              <a:ext uri="{FF2B5EF4-FFF2-40B4-BE49-F238E27FC236}">
                <a16:creationId xmlns:a16="http://schemas.microsoft.com/office/drawing/2014/main" id="{00D2E386-9ED2-3014-29A7-C0D1E0193F90}"/>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16</a:t>
            </a:fld>
            <a:endParaRPr lang="en-US" altLang="x-none"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xplosion 1 16">
            <a:extLst>
              <a:ext uri="{FF2B5EF4-FFF2-40B4-BE49-F238E27FC236}">
                <a16:creationId xmlns:a16="http://schemas.microsoft.com/office/drawing/2014/main" id="{7434905C-89AA-7041-8D24-5EEF827F8476}"/>
              </a:ext>
            </a:extLst>
          </p:cNvPr>
          <p:cNvSpPr>
            <a:spLocks noChangeArrowheads="1"/>
          </p:cNvSpPr>
          <p:nvPr/>
        </p:nvSpPr>
        <p:spPr bwMode="auto">
          <a:xfrm rot="1501040">
            <a:off x="6867653" y="2720182"/>
            <a:ext cx="2526781" cy="1669627"/>
          </a:xfrm>
          <a:prstGeom prst="irregularSeal1">
            <a:avLst/>
          </a:prstGeom>
          <a:solidFill>
            <a:schemeClr val="accent1"/>
          </a:solidFill>
          <a:ln w="9525">
            <a:solidFill>
              <a:schemeClr val="tx1"/>
            </a:solidFill>
            <a:round/>
            <a:headEnd/>
            <a:tailEnd/>
          </a:ln>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dirty="0">
                <a:latin typeface="Gill Sans" charset="0"/>
              </a:rPr>
              <a:t>software</a:t>
            </a:r>
          </a:p>
          <a:p>
            <a:pPr algn="ctr"/>
            <a:r>
              <a:rPr lang="en-GB" altLang="x-none" sz="2000" dirty="0">
                <a:latin typeface="Gill Sans" charset="0"/>
              </a:rPr>
              <a:t>visualisation</a:t>
            </a:r>
          </a:p>
        </p:txBody>
      </p:sp>
      <p:sp>
        <p:nvSpPr>
          <p:cNvPr id="5939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939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855321F-A422-CB4D-945A-EDDFC4705C8C}" type="slidenum">
              <a:rPr lang="en-US" altLang="x-none" sz="1400">
                <a:solidFill>
                  <a:srgbClr val="60BDC4"/>
                </a:solidFill>
                <a:latin typeface="Gill Sans" charset="0"/>
              </a:rPr>
              <a:pPr/>
              <a:t>17</a:t>
            </a:fld>
            <a:endParaRPr lang="en-US" altLang="x-none" sz="1400">
              <a:solidFill>
                <a:srgbClr val="60BDC4"/>
              </a:solidFill>
              <a:latin typeface="Gill Sans" charset="0"/>
            </a:endParaRPr>
          </a:p>
        </p:txBody>
      </p:sp>
      <p:sp>
        <p:nvSpPr>
          <p:cNvPr id="59395" name="Rectangle 2"/>
          <p:cNvSpPr>
            <a:spLocks noGrp="1" noChangeArrowheads="1"/>
          </p:cNvSpPr>
          <p:nvPr>
            <p:ph type="title"/>
          </p:nvPr>
        </p:nvSpPr>
        <p:spPr/>
        <p:txBody>
          <a:bodyPr/>
          <a:lstStyle/>
          <a:p>
            <a:pPr eaLnBrk="1" hangingPunct="1"/>
            <a:r>
              <a:rPr lang="en-GB" altLang="x-none"/>
              <a:t>Initial Understanding</a:t>
            </a:r>
          </a:p>
        </p:txBody>
      </p:sp>
      <p:sp>
        <p:nvSpPr>
          <p:cNvPr id="59396"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397" name="Oval 4"/>
          <p:cNvSpPr>
            <a:spLocks noChangeArrowheads="1"/>
          </p:cNvSpPr>
          <p:nvPr/>
        </p:nvSpPr>
        <p:spPr bwMode="auto">
          <a:xfrm>
            <a:off x="7315200" y="642938"/>
            <a:ext cx="304800" cy="119062"/>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9398" name="Text Box 5"/>
          <p:cNvSpPr txBox="1">
            <a:spLocks noChangeArrowheads="1"/>
          </p:cNvSpPr>
          <p:nvPr/>
        </p:nvSpPr>
        <p:spPr bwMode="auto">
          <a:xfrm>
            <a:off x="457200" y="3473450"/>
            <a:ext cx="23622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rgbClr val="1E067F"/>
                </a:solidFill>
                <a:latin typeface="Gill Sans" charset="0"/>
              </a:rPr>
              <a:t>understand </a:t>
            </a:r>
            <a:r>
              <a:rPr lang="en-GB" altLang="x-none" sz="1800" dirty="0">
                <a:solidFill>
                  <a:srgbClr val="1E067F"/>
                </a:solidFill>
                <a:latin typeface="Gill Sans" charset="0"/>
                <a:sym typeface="Symbol" charset="2"/>
              </a:rPr>
              <a:t></a:t>
            </a:r>
            <a:endParaRPr lang="en-GB" altLang="x-none" sz="1800" dirty="0">
              <a:solidFill>
                <a:srgbClr val="1E067F"/>
              </a:solidFill>
              <a:latin typeface="Gill Sans" charset="0"/>
            </a:endParaRPr>
          </a:p>
          <a:p>
            <a:pPr algn="ctr"/>
            <a:r>
              <a:rPr lang="en-GB" altLang="x-none" sz="1800" dirty="0">
                <a:solidFill>
                  <a:srgbClr val="1E067F"/>
                </a:solidFill>
                <a:latin typeface="Gill Sans" charset="0"/>
              </a:rPr>
              <a:t>higher-level model</a:t>
            </a:r>
          </a:p>
        </p:txBody>
      </p:sp>
      <p:grpSp>
        <p:nvGrpSpPr>
          <p:cNvPr id="2" name="Group 1">
            <a:extLst>
              <a:ext uri="{FF2B5EF4-FFF2-40B4-BE49-F238E27FC236}">
                <a16:creationId xmlns:a16="http://schemas.microsoft.com/office/drawing/2014/main" id="{90455745-8558-8CDA-A6BB-5D8BC57B01EF}"/>
              </a:ext>
            </a:extLst>
          </p:cNvPr>
          <p:cNvGrpSpPr/>
          <p:nvPr/>
        </p:nvGrpSpPr>
        <p:grpSpPr>
          <a:xfrm>
            <a:off x="1600200" y="1698625"/>
            <a:ext cx="5351463" cy="1730375"/>
            <a:chOff x="1600200" y="1698625"/>
            <a:chExt cx="5351463" cy="1730375"/>
          </a:xfrm>
        </p:grpSpPr>
        <p:sp>
          <p:nvSpPr>
            <p:cNvPr id="59399" name="Text Box 6"/>
            <p:cNvSpPr txBox="1">
              <a:spLocks noChangeArrowheads="1"/>
            </p:cNvSpPr>
            <p:nvPr/>
          </p:nvSpPr>
          <p:spPr bwMode="auto">
            <a:xfrm>
              <a:off x="3806825" y="1698625"/>
              <a:ext cx="1036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rgbClr val="1E067F"/>
                  </a:solidFill>
                  <a:latin typeface="Gill Sans" charset="0"/>
                </a:rPr>
                <a:t>Top down</a:t>
              </a:r>
            </a:p>
          </p:txBody>
        </p:sp>
        <p:sp>
          <p:nvSpPr>
            <p:cNvPr id="59400" name="Text Box 7"/>
            <p:cNvSpPr txBox="1">
              <a:spLocks noChangeArrowheads="1"/>
            </p:cNvSpPr>
            <p:nvPr/>
          </p:nvSpPr>
          <p:spPr bwMode="auto">
            <a:xfrm>
              <a:off x="4049713" y="2765425"/>
              <a:ext cx="290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1E067F"/>
                  </a:solidFill>
                  <a:latin typeface="Gill Sans" charset="0"/>
                </a:rPr>
                <a:t>Speculate about Design</a:t>
              </a:r>
            </a:p>
          </p:txBody>
        </p:sp>
        <p:sp>
          <p:nvSpPr>
            <p:cNvPr id="59401" name="Text Box 8"/>
            <p:cNvSpPr txBox="1">
              <a:spLocks noChangeArrowheads="1"/>
            </p:cNvSpPr>
            <p:nvPr/>
          </p:nvSpPr>
          <p:spPr bwMode="auto">
            <a:xfrm>
              <a:off x="5562600" y="2025650"/>
              <a:ext cx="1127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Recover design</a:t>
              </a:r>
            </a:p>
          </p:txBody>
        </p:sp>
        <p:sp>
          <p:nvSpPr>
            <p:cNvPr id="59402" name="Freeform 9"/>
            <p:cNvSpPr>
              <a:spLocks/>
            </p:cNvSpPr>
            <p:nvPr/>
          </p:nvSpPr>
          <p:spPr bwMode="auto">
            <a:xfrm flipH="1">
              <a:off x="4975225" y="1905000"/>
              <a:ext cx="5635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3" name="Freeform 10"/>
            <p:cNvSpPr>
              <a:spLocks/>
            </p:cNvSpPr>
            <p:nvPr/>
          </p:nvSpPr>
          <p:spPr bwMode="auto">
            <a:xfrm>
              <a:off x="1600200" y="1828800"/>
              <a:ext cx="2133600" cy="16002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 name="Group 2">
            <a:extLst>
              <a:ext uri="{FF2B5EF4-FFF2-40B4-BE49-F238E27FC236}">
                <a16:creationId xmlns:a16="http://schemas.microsoft.com/office/drawing/2014/main" id="{05D51779-5F87-2AB0-4B97-89C6C15F5F02}"/>
              </a:ext>
            </a:extLst>
          </p:cNvPr>
          <p:cNvGrpSpPr/>
          <p:nvPr/>
        </p:nvGrpSpPr>
        <p:grpSpPr>
          <a:xfrm>
            <a:off x="1600200" y="4191000"/>
            <a:ext cx="7027863" cy="1806575"/>
            <a:chOff x="1600200" y="4191000"/>
            <a:chExt cx="7027863" cy="1806575"/>
          </a:xfrm>
        </p:grpSpPr>
        <p:sp>
          <p:nvSpPr>
            <p:cNvPr id="59406" name="Text Box 13"/>
            <p:cNvSpPr txBox="1">
              <a:spLocks noChangeArrowheads="1"/>
            </p:cNvSpPr>
            <p:nvPr/>
          </p:nvSpPr>
          <p:spPr bwMode="auto">
            <a:xfrm>
              <a:off x="31242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Recover database</a:t>
              </a:r>
            </a:p>
          </p:txBody>
        </p:sp>
        <p:sp>
          <p:nvSpPr>
            <p:cNvPr id="59407" name="Freeform 14"/>
            <p:cNvSpPr>
              <a:spLocks/>
            </p:cNvSpPr>
            <p:nvPr/>
          </p:nvSpPr>
          <p:spPr bwMode="auto">
            <a:xfrm flipV="1">
              <a:off x="4572000" y="4876800"/>
              <a:ext cx="762000" cy="9144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8" name="Freeform 15"/>
            <p:cNvSpPr>
              <a:spLocks/>
            </p:cNvSpPr>
            <p:nvPr/>
          </p:nvSpPr>
          <p:spPr bwMode="auto">
            <a:xfrm flipH="1" flipV="1">
              <a:off x="6477000" y="4876800"/>
              <a:ext cx="768350" cy="8382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9" name="Text Box 16"/>
            <p:cNvSpPr txBox="1">
              <a:spLocks noChangeArrowheads="1"/>
            </p:cNvSpPr>
            <p:nvPr/>
          </p:nvSpPr>
          <p:spPr bwMode="auto">
            <a:xfrm>
              <a:off x="5351463" y="5630863"/>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rgbClr val="1E067F"/>
                  </a:solidFill>
                  <a:latin typeface="Gill Sans" charset="0"/>
                </a:rPr>
                <a:t>Bottom up</a:t>
              </a:r>
            </a:p>
          </p:txBody>
        </p:sp>
        <p:sp>
          <p:nvSpPr>
            <p:cNvPr id="59410" name="Freeform 17"/>
            <p:cNvSpPr>
              <a:spLocks/>
            </p:cNvSpPr>
            <p:nvPr/>
          </p:nvSpPr>
          <p:spPr bwMode="auto">
            <a:xfrm flipV="1">
              <a:off x="1600200" y="4191000"/>
              <a:ext cx="3581400" cy="16764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11" name="Text Box 18"/>
            <p:cNvSpPr txBox="1">
              <a:spLocks noChangeArrowheads="1"/>
            </p:cNvSpPr>
            <p:nvPr/>
          </p:nvSpPr>
          <p:spPr bwMode="auto">
            <a:xfrm>
              <a:off x="71628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Identify problems</a:t>
              </a:r>
            </a:p>
          </p:txBody>
        </p:sp>
      </p:grpSp>
      <p:grpSp>
        <p:nvGrpSpPr>
          <p:cNvPr id="5" name="Group 4">
            <a:extLst>
              <a:ext uri="{FF2B5EF4-FFF2-40B4-BE49-F238E27FC236}">
                <a16:creationId xmlns:a16="http://schemas.microsoft.com/office/drawing/2014/main" id="{0A537BAA-2141-AC2F-8492-D8EDE7B5B982}"/>
              </a:ext>
            </a:extLst>
          </p:cNvPr>
          <p:cNvGrpSpPr/>
          <p:nvPr/>
        </p:nvGrpSpPr>
        <p:grpSpPr>
          <a:xfrm>
            <a:off x="6096000" y="3143250"/>
            <a:ext cx="2397125" cy="1777802"/>
            <a:chOff x="6096000" y="3143250"/>
            <a:chExt cx="2397125" cy="1777802"/>
          </a:xfrm>
        </p:grpSpPr>
        <p:sp>
          <p:nvSpPr>
            <p:cNvPr id="59405" name="Text Box 12"/>
            <p:cNvSpPr txBox="1">
              <a:spLocks noChangeArrowheads="1"/>
            </p:cNvSpPr>
            <p:nvPr/>
          </p:nvSpPr>
          <p:spPr bwMode="auto">
            <a:xfrm>
              <a:off x="6096000" y="4005064"/>
              <a:ext cx="23971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solidFill>
                    <a:srgbClr val="1E067F"/>
                  </a:solidFill>
                  <a:latin typeface="Gill Sans" charset="0"/>
                </a:rPr>
                <a:t>Study the Exceptional Entities</a:t>
              </a:r>
            </a:p>
          </p:txBody>
        </p:sp>
        <p:sp>
          <p:nvSpPr>
            <p:cNvPr id="25" name="Freeform 16">
              <a:extLst>
                <a:ext uri="{FF2B5EF4-FFF2-40B4-BE49-F238E27FC236}">
                  <a16:creationId xmlns:a16="http://schemas.microsoft.com/office/drawing/2014/main" id="{F793D72E-A1BC-7645-8FA6-23D7A8A229AA}"/>
                </a:ext>
              </a:extLst>
            </p:cNvPr>
            <p:cNvSpPr>
              <a:spLocks/>
            </p:cNvSpPr>
            <p:nvPr/>
          </p:nvSpPr>
          <p:spPr bwMode="auto">
            <a:xfrm flipH="1">
              <a:off x="6203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 name="Group 6">
            <a:extLst>
              <a:ext uri="{FF2B5EF4-FFF2-40B4-BE49-F238E27FC236}">
                <a16:creationId xmlns:a16="http://schemas.microsoft.com/office/drawing/2014/main" id="{7662142F-A0EC-0813-EED8-D8C657A71EBF}"/>
              </a:ext>
            </a:extLst>
          </p:cNvPr>
          <p:cNvGrpSpPr/>
          <p:nvPr/>
        </p:nvGrpSpPr>
        <p:grpSpPr>
          <a:xfrm>
            <a:off x="4298842" y="3143250"/>
            <a:ext cx="2667000" cy="914400"/>
            <a:chOff x="4298842" y="3143250"/>
            <a:chExt cx="2667000" cy="914400"/>
          </a:xfrm>
        </p:grpSpPr>
        <p:sp>
          <p:nvSpPr>
            <p:cNvPr id="24" name="Oval 15">
              <a:extLst>
                <a:ext uri="{FF2B5EF4-FFF2-40B4-BE49-F238E27FC236}">
                  <a16:creationId xmlns:a16="http://schemas.microsoft.com/office/drawing/2014/main" id="{5FCB9E9E-F978-4840-A0D0-BF41C3D84787}"/>
                </a:ext>
              </a:extLst>
            </p:cNvPr>
            <p:cNvSpPr>
              <a:spLocks noChangeArrowheads="1"/>
            </p:cNvSpPr>
            <p:nvPr/>
          </p:nvSpPr>
          <p:spPr bwMode="auto">
            <a:xfrm>
              <a:off x="4603642" y="3421063"/>
              <a:ext cx="2362200" cy="519113"/>
            </a:xfrm>
            <a:prstGeom prst="ellipse">
              <a:avLst/>
            </a:prstGeom>
            <a:noFill/>
            <a:ln w="38100">
              <a:solidFill>
                <a:srgbClr val="7F010D"/>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7F010D"/>
                  </a:solidFill>
                  <a:latin typeface="Gill Sans" charset="0"/>
                </a:rPr>
                <a:t>ITERATION</a:t>
              </a:r>
              <a:endParaRPr lang="en-GB" altLang="x-none" sz="1800">
                <a:solidFill>
                  <a:srgbClr val="7F010D"/>
                </a:solidFill>
                <a:latin typeface="Gill Sans" charset="0"/>
              </a:endParaRPr>
            </a:p>
          </p:txBody>
        </p:sp>
        <p:sp>
          <p:nvSpPr>
            <p:cNvPr id="26" name="Freeform 17">
              <a:extLst>
                <a:ext uri="{FF2B5EF4-FFF2-40B4-BE49-F238E27FC236}">
                  <a16:creationId xmlns:a16="http://schemas.microsoft.com/office/drawing/2014/main" id="{13E38347-0889-2E4F-BF79-CBD78D67CC63}"/>
                </a:ext>
              </a:extLst>
            </p:cNvPr>
            <p:cNvSpPr>
              <a:spLocks/>
            </p:cNvSpPr>
            <p:nvPr/>
          </p:nvSpPr>
          <p:spPr bwMode="auto">
            <a:xfrm>
              <a:off x="4298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 name="Group 5">
            <a:extLst>
              <a:ext uri="{FF2B5EF4-FFF2-40B4-BE49-F238E27FC236}">
                <a16:creationId xmlns:a16="http://schemas.microsoft.com/office/drawing/2014/main" id="{6ACFAE6D-C6D5-2277-A4BD-0FB7583C7DDE}"/>
              </a:ext>
            </a:extLst>
          </p:cNvPr>
          <p:cNvGrpSpPr/>
          <p:nvPr/>
        </p:nvGrpSpPr>
        <p:grpSpPr>
          <a:xfrm>
            <a:off x="3347864" y="3795927"/>
            <a:ext cx="3035662" cy="981987"/>
            <a:chOff x="3347864" y="3795927"/>
            <a:chExt cx="3035662" cy="981987"/>
          </a:xfrm>
        </p:grpSpPr>
        <p:sp>
          <p:nvSpPr>
            <p:cNvPr id="59404" name="Text Box 11"/>
            <p:cNvSpPr txBox="1">
              <a:spLocks noChangeArrowheads="1"/>
            </p:cNvSpPr>
            <p:nvPr/>
          </p:nvSpPr>
          <p:spPr bwMode="auto">
            <a:xfrm>
              <a:off x="3347864" y="4006850"/>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err="1">
                  <a:solidFill>
                    <a:srgbClr val="1E067F"/>
                  </a:solidFill>
                  <a:latin typeface="Gill Sans" charset="0"/>
                </a:rPr>
                <a:t>Analyze</a:t>
              </a:r>
              <a:r>
                <a:rPr lang="en-GB" altLang="x-none" sz="1800" b="1" dirty="0">
                  <a:solidFill>
                    <a:srgbClr val="1E067F"/>
                  </a:solidFill>
                  <a:latin typeface="Gill Sans" charset="0"/>
                </a:rPr>
                <a:t> the Persistent Data</a:t>
              </a:r>
            </a:p>
          </p:txBody>
        </p:sp>
        <p:sp>
          <p:nvSpPr>
            <p:cNvPr id="27" name="Freeform 18">
              <a:extLst>
                <a:ext uri="{FF2B5EF4-FFF2-40B4-BE49-F238E27FC236}">
                  <a16:creationId xmlns:a16="http://schemas.microsoft.com/office/drawing/2014/main" id="{2991F801-D871-9E42-9D19-38F06EC6098A}"/>
                </a:ext>
              </a:extLst>
            </p:cNvPr>
            <p:cNvSpPr>
              <a:spLocks/>
            </p:cNvSpPr>
            <p:nvPr/>
          </p:nvSpPr>
          <p:spPr bwMode="auto">
            <a:xfrm rot="8255071" flipH="1">
              <a:off x="5518529" y="3795927"/>
              <a:ext cx="864997" cy="981987"/>
            </a:xfrm>
            <a:custGeom>
              <a:avLst/>
              <a:gdLst>
                <a:gd name="T0" fmla="*/ 7029 w 576"/>
                <a:gd name="T1" fmla="*/ 0 h 480"/>
                <a:gd name="T2" fmla="*/ 1763 w 576"/>
                <a:gd name="T3" fmla="*/ 4679 h 480"/>
                <a:gd name="T4" fmla="*/ 0 w 576"/>
                <a:gd name="T5" fmla="*/ 11688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42284324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18</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a:t>3. Software Visualization</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Introduction</a:t>
            </a:r>
          </a:p>
          <a:p>
            <a:pPr lvl="1" eaLnBrk="1" hangingPunct="1">
              <a:lnSpc>
                <a:spcPct val="90000"/>
              </a:lnSpc>
            </a:pPr>
            <a:r>
              <a:rPr lang="en-US" altLang="x-none" sz="2000" dirty="0"/>
              <a:t>The Reengineering life-cycle</a:t>
            </a:r>
          </a:p>
          <a:p>
            <a:pPr eaLnBrk="1" hangingPunct="1">
              <a:lnSpc>
                <a:spcPct val="90000"/>
              </a:lnSpc>
            </a:pPr>
            <a:r>
              <a:rPr lang="en-US" altLang="x-none" sz="2400" dirty="0"/>
              <a:t>Examples</a:t>
            </a:r>
          </a:p>
          <a:p>
            <a:pPr eaLnBrk="1" hangingPunct="1">
              <a:lnSpc>
                <a:spcPct val="90000"/>
              </a:lnSpc>
            </a:pPr>
            <a:r>
              <a:rPr lang="en-US" altLang="x-none" sz="2400" dirty="0"/>
              <a:t>Lightweight Approaches</a:t>
            </a:r>
          </a:p>
          <a:p>
            <a:pPr lvl="1" eaLnBrk="1" hangingPunct="1">
              <a:lnSpc>
                <a:spcPct val="90000"/>
              </a:lnSpc>
            </a:pPr>
            <a:r>
              <a:rPr lang="en-US" altLang="x-none" sz="2000" dirty="0"/>
              <a:t>tooling</a:t>
            </a:r>
          </a:p>
          <a:p>
            <a:pPr lvl="1" eaLnBrk="1" hangingPunct="1">
              <a:lnSpc>
                <a:spcPct val="90000"/>
              </a:lnSpc>
            </a:pPr>
            <a:endParaRPr lang="en-US" altLang="x-none" sz="2000" dirty="0"/>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19</a:t>
            </a:fld>
            <a:endParaRPr lang="en-US" altLang="x-none" sz="1400">
              <a:solidFill>
                <a:srgbClr val="60BDC4"/>
              </a:solidFill>
              <a:latin typeface="Gill Sans" charset="0"/>
            </a:endParaRPr>
          </a:p>
        </p:txBody>
      </p:sp>
      <p:sp>
        <p:nvSpPr>
          <p:cNvPr id="75779" name="Rectangle 2"/>
          <p:cNvSpPr>
            <a:spLocks noGrp="1" noChangeArrowheads="1"/>
          </p:cNvSpPr>
          <p:nvPr>
            <p:ph type="title"/>
          </p:nvPr>
        </p:nvSpPr>
        <p:spPr/>
        <p:txBody>
          <a:bodyPr/>
          <a:lstStyle/>
          <a:p>
            <a:pPr eaLnBrk="1" hangingPunct="1"/>
            <a:r>
              <a:rPr lang="en-US" altLang="x-none"/>
              <a:t>The Reengineering Life-cycle</a:t>
            </a:r>
          </a:p>
        </p:txBody>
      </p:sp>
      <p:grpSp>
        <p:nvGrpSpPr>
          <p:cNvPr id="75780" name="Group 3"/>
          <p:cNvGrpSpPr>
            <a:grpSpLocks/>
          </p:cNvGrpSpPr>
          <p:nvPr/>
        </p:nvGrpSpPr>
        <p:grpSpPr bwMode="auto">
          <a:xfrm>
            <a:off x="6858000" y="4724400"/>
            <a:ext cx="1439863" cy="1079500"/>
            <a:chOff x="816" y="1200"/>
            <a:chExt cx="1484" cy="1090"/>
          </a:xfrm>
        </p:grpSpPr>
        <p:grpSp>
          <p:nvGrpSpPr>
            <p:cNvPr id="75893" name="Group 4"/>
            <p:cNvGrpSpPr>
              <a:grpSpLocks/>
            </p:cNvGrpSpPr>
            <p:nvPr/>
          </p:nvGrpSpPr>
          <p:grpSpPr bwMode="auto">
            <a:xfrm>
              <a:off x="816" y="1473"/>
              <a:ext cx="572" cy="739"/>
              <a:chOff x="1776" y="2400"/>
              <a:chExt cx="816" cy="1056"/>
            </a:xfrm>
          </p:grpSpPr>
          <p:sp>
            <p:nvSpPr>
              <p:cNvPr id="75930"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p:cNvGrpSpPr>
              <a:grpSpLocks/>
            </p:cNvGrpSpPr>
            <p:nvPr/>
          </p:nvGrpSpPr>
          <p:grpSpPr bwMode="auto">
            <a:xfrm>
              <a:off x="1056" y="1239"/>
              <a:ext cx="572" cy="740"/>
              <a:chOff x="1776" y="2400"/>
              <a:chExt cx="816" cy="1056"/>
            </a:xfrm>
          </p:grpSpPr>
          <p:sp>
            <p:nvSpPr>
              <p:cNvPr id="75919"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p:cNvGrpSpPr>
              <a:grpSpLocks/>
            </p:cNvGrpSpPr>
            <p:nvPr/>
          </p:nvGrpSpPr>
          <p:grpSpPr bwMode="auto">
            <a:xfrm>
              <a:off x="1536" y="1551"/>
              <a:ext cx="572" cy="739"/>
              <a:chOff x="1776" y="2400"/>
              <a:chExt cx="816" cy="1056"/>
            </a:xfrm>
          </p:grpSpPr>
          <p:sp>
            <p:nvSpPr>
              <p:cNvPr id="75908"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p:cNvGrpSpPr>
              <a:grpSpLocks/>
            </p:cNvGrpSpPr>
            <p:nvPr/>
          </p:nvGrpSpPr>
          <p:grpSpPr bwMode="auto">
            <a:xfrm>
              <a:off x="1728" y="1200"/>
              <a:ext cx="572" cy="739"/>
              <a:chOff x="1776" y="2400"/>
              <a:chExt cx="816" cy="1056"/>
            </a:xfrm>
          </p:grpSpPr>
          <p:sp>
            <p:nvSpPr>
              <p:cNvPr id="75897"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p:cNvGrpSpPr>
            <a:grpSpLocks/>
          </p:cNvGrpSpPr>
          <p:nvPr/>
        </p:nvGrpSpPr>
        <p:grpSpPr bwMode="auto">
          <a:xfrm>
            <a:off x="922338" y="4800600"/>
            <a:ext cx="1439862" cy="1079500"/>
            <a:chOff x="864" y="2592"/>
            <a:chExt cx="1429" cy="1136"/>
          </a:xfrm>
        </p:grpSpPr>
        <p:grpSp>
          <p:nvGrpSpPr>
            <p:cNvPr id="75833" name="Group 53"/>
            <p:cNvGrpSpPr>
              <a:grpSpLocks/>
            </p:cNvGrpSpPr>
            <p:nvPr/>
          </p:nvGrpSpPr>
          <p:grpSpPr bwMode="auto">
            <a:xfrm rot="-982362">
              <a:off x="864" y="2592"/>
              <a:ext cx="517" cy="668"/>
              <a:chOff x="1776" y="2400"/>
              <a:chExt cx="816" cy="1056"/>
            </a:xfrm>
          </p:grpSpPr>
          <p:sp>
            <p:nvSpPr>
              <p:cNvPr id="75882"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p:cNvGrpSpPr>
              <a:grpSpLocks/>
            </p:cNvGrpSpPr>
            <p:nvPr/>
          </p:nvGrpSpPr>
          <p:grpSpPr bwMode="auto">
            <a:xfrm rot="894998">
              <a:off x="903" y="2904"/>
              <a:ext cx="517" cy="669"/>
              <a:chOff x="1776" y="2400"/>
              <a:chExt cx="816" cy="1056"/>
            </a:xfrm>
          </p:grpSpPr>
          <p:sp>
            <p:nvSpPr>
              <p:cNvPr id="75871"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p:cNvGrpSpPr>
              <a:grpSpLocks/>
            </p:cNvGrpSpPr>
            <p:nvPr/>
          </p:nvGrpSpPr>
          <p:grpSpPr bwMode="auto">
            <a:xfrm rot="-1151449">
              <a:off x="1283" y="3060"/>
              <a:ext cx="517" cy="668"/>
              <a:chOff x="1776" y="2400"/>
              <a:chExt cx="816" cy="1056"/>
            </a:xfrm>
          </p:grpSpPr>
          <p:sp>
            <p:nvSpPr>
              <p:cNvPr id="75860"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p:cNvGrpSpPr>
              <a:grpSpLocks/>
            </p:cNvGrpSpPr>
            <p:nvPr/>
          </p:nvGrpSpPr>
          <p:grpSpPr bwMode="auto">
            <a:xfrm rot="1033970">
              <a:off x="1595" y="2709"/>
              <a:ext cx="517" cy="668"/>
              <a:chOff x="1776" y="2400"/>
              <a:chExt cx="816" cy="1056"/>
            </a:xfrm>
          </p:grpSpPr>
          <p:sp>
            <p:nvSpPr>
              <p:cNvPr id="75849"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p:cNvGrpSpPr>
              <a:grpSpLocks/>
            </p:cNvGrpSpPr>
            <p:nvPr/>
          </p:nvGrpSpPr>
          <p:grpSpPr bwMode="auto">
            <a:xfrm rot="-668041">
              <a:off x="1776" y="2976"/>
              <a:ext cx="517" cy="668"/>
              <a:chOff x="1776" y="2400"/>
              <a:chExt cx="816" cy="1056"/>
            </a:xfrm>
          </p:grpSpPr>
          <p:sp>
            <p:nvSpPr>
              <p:cNvPr id="75838"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p:cNvGrpSpPr>
            <a:grpSpLocks/>
          </p:cNvGrpSpPr>
          <p:nvPr/>
        </p:nvGrpSpPr>
        <p:grpSpPr bwMode="auto">
          <a:xfrm>
            <a:off x="1524000" y="2667000"/>
            <a:ext cx="1441450" cy="1328738"/>
            <a:chOff x="1104" y="1680"/>
            <a:chExt cx="908" cy="837"/>
          </a:xfrm>
        </p:grpSpPr>
        <p:sp>
          <p:nvSpPr>
            <p:cNvPr id="75826"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p:cNvGrpSpPr>
            <a:grpSpLocks/>
          </p:cNvGrpSpPr>
          <p:nvPr/>
        </p:nvGrpSpPr>
        <p:grpSpPr bwMode="auto">
          <a:xfrm>
            <a:off x="6172200" y="2743200"/>
            <a:ext cx="1439863" cy="1439863"/>
            <a:chOff x="4224" y="1536"/>
            <a:chExt cx="1248" cy="1056"/>
          </a:xfrm>
        </p:grpSpPr>
        <p:sp>
          <p:nvSpPr>
            <p:cNvPr id="75819"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p:cNvGrpSpPr>
            <a:grpSpLocks/>
          </p:cNvGrpSpPr>
          <p:nvPr/>
        </p:nvGrpSpPr>
        <p:grpSpPr bwMode="auto">
          <a:xfrm>
            <a:off x="5334000" y="1447800"/>
            <a:ext cx="1430338" cy="919163"/>
            <a:chOff x="867" y="1011"/>
            <a:chExt cx="901" cy="579"/>
          </a:xfrm>
        </p:grpSpPr>
        <p:sp>
          <p:nvSpPr>
            <p:cNvPr id="75805"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p:cNvGrpSpPr>
            <a:grpSpLocks/>
          </p:cNvGrpSpPr>
          <p:nvPr/>
        </p:nvGrpSpPr>
        <p:grpSpPr bwMode="auto">
          <a:xfrm>
            <a:off x="2538413" y="1479550"/>
            <a:ext cx="1387475" cy="863600"/>
            <a:chOff x="1743" y="932"/>
            <a:chExt cx="874" cy="544"/>
          </a:xfrm>
        </p:grpSpPr>
        <p:sp>
          <p:nvSpPr>
            <p:cNvPr id="75798" name="Freeform 156"/>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p:cNvSpPr txBox="1">
            <a:spLocks noChangeArrowheads="1"/>
          </p:cNvSpPr>
          <p:nvPr/>
        </p:nvSpPr>
        <p:spPr bwMode="auto">
          <a:xfrm>
            <a:off x="3446463" y="3457575"/>
            <a:ext cx="2517775" cy="1474788"/>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(2) problem detection</a:t>
            </a:r>
          </a:p>
          <a:p>
            <a:r>
              <a:rPr lang="en-GB" altLang="x-none" sz="1800" dirty="0">
                <a:latin typeface="Helvetica" charset="0"/>
              </a:rPr>
              <a:t>issues</a:t>
            </a:r>
          </a:p>
          <a:p>
            <a:pPr>
              <a:buFontTx/>
              <a:buChar char="•"/>
            </a:pPr>
            <a:r>
              <a:rPr lang="en-GB" altLang="x-none" sz="1800" dirty="0">
                <a:latin typeface="Helvetica" charset="0"/>
              </a:rPr>
              <a:t>Tool support</a:t>
            </a:r>
          </a:p>
          <a:p>
            <a:pPr>
              <a:buFontTx/>
              <a:buChar char="•"/>
            </a:pPr>
            <a:r>
              <a:rPr lang="en-GB" altLang="x-none" sz="1800" dirty="0">
                <a:latin typeface="Helvetica" charset="0"/>
              </a:rPr>
              <a:t>Scalability</a:t>
            </a:r>
          </a:p>
          <a:p>
            <a:pPr>
              <a:buFontTx/>
              <a:buChar char="•"/>
            </a:pPr>
            <a:r>
              <a:rPr lang="en-GB" altLang="x-none" sz="1800" dirty="0">
                <a:latin typeface="Helvetica" charset="0"/>
              </a:rPr>
              <a:t>Efficiency</a:t>
            </a:r>
          </a:p>
        </p:txBody>
      </p:sp>
      <p:grpSp>
        <p:nvGrpSpPr>
          <p:cNvPr id="7" name="Group 6">
            <a:extLst>
              <a:ext uri="{FF2B5EF4-FFF2-40B4-BE49-F238E27FC236}">
                <a16:creationId xmlns:a16="http://schemas.microsoft.com/office/drawing/2014/main" id="{C39016FC-C16A-9C76-6BEE-0FECD275C315}"/>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313378CE-11E5-E819-AFF0-FFF80EB78C45}"/>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52D295C0-357D-65EB-C119-AB90C4240C8D}"/>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3778D2D3-114A-AF80-37A7-C42D1ABF1CDE}"/>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4830BF4-6587-3D4E-4DE3-55E26C7002E2}"/>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CBE81A84-6DE8-88C8-BF4D-81D9A2AAEB3A}"/>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68CC027-996E-8C8D-1730-3EDA8F4308A9}"/>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9DFD1015-5C0A-D9B8-B9F9-1FFDEA5F5FF6}"/>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BB3182-711F-35DB-E793-23D8ABA3A117}"/>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DB2CAF16-9EEB-3BF9-A747-A3BB3218DC54}"/>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2</a:t>
            </a:fld>
            <a:endParaRPr lang="en-US" altLang="x-none"/>
          </a:p>
        </p:txBody>
      </p:sp>
      <p:pic>
        <p:nvPicPr>
          <p:cNvPr id="1026" name="Picture 2" descr="First Time icon PNG and SVG Vector Free Download">
            <a:extLst>
              <a:ext uri="{FF2B5EF4-FFF2-40B4-BE49-F238E27FC236}">
                <a16:creationId xmlns:a16="http://schemas.microsoft.com/office/drawing/2014/main" id="{4FE70933-36EF-BA54-4C37-E049B0063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468" y="152400"/>
            <a:ext cx="5576664" cy="566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458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1555-FE7C-0247-6C5C-5AE5912960EB}"/>
              </a:ext>
            </a:extLst>
          </p:cNvPr>
          <p:cNvSpPr>
            <a:spLocks noGrp="1"/>
          </p:cNvSpPr>
          <p:nvPr>
            <p:ph type="title"/>
          </p:nvPr>
        </p:nvSpPr>
        <p:spPr/>
        <p:txBody>
          <a:bodyPr/>
          <a:lstStyle/>
          <a:p>
            <a:r>
              <a:rPr lang="en-BE" dirty="0"/>
              <a:t>UML Diagrams</a:t>
            </a:r>
          </a:p>
        </p:txBody>
      </p:sp>
      <p:sp>
        <p:nvSpPr>
          <p:cNvPr id="3" name="Content Placeholder 2">
            <a:extLst>
              <a:ext uri="{FF2B5EF4-FFF2-40B4-BE49-F238E27FC236}">
                <a16:creationId xmlns:a16="http://schemas.microsoft.com/office/drawing/2014/main" id="{821D18FB-49E8-1291-50E7-4D2AF67E6962}"/>
              </a:ext>
            </a:extLst>
          </p:cNvPr>
          <p:cNvSpPr>
            <a:spLocks noGrp="1"/>
          </p:cNvSpPr>
          <p:nvPr>
            <p:ph sz="half" idx="1"/>
          </p:nvPr>
        </p:nvSpPr>
        <p:spPr>
          <a:xfrm>
            <a:off x="685800" y="1371600"/>
            <a:ext cx="7772400" cy="4724400"/>
          </a:xfrm>
        </p:spPr>
        <p:txBody>
          <a:bodyPr/>
          <a:lstStyle/>
          <a:p>
            <a:r>
              <a:rPr lang="en-BE" dirty="0"/>
              <a:t>(Mostly) Simple and Standard Way to present an abstract visualization of a system</a:t>
            </a:r>
          </a:p>
          <a:p>
            <a:r>
              <a:rPr lang="en-BE" dirty="0"/>
              <a:t>UML defines 14 diagrams</a:t>
            </a:r>
          </a:p>
          <a:p>
            <a:r>
              <a:rPr lang="en-BE" dirty="0"/>
              <a:t>Useful to plan and design the reengineering project</a:t>
            </a:r>
          </a:p>
          <a:p>
            <a:r>
              <a:rPr lang="en-BE" dirty="0"/>
              <a:t>You will be using UML diagrams to show the system before and after the change</a:t>
            </a:r>
          </a:p>
        </p:txBody>
      </p:sp>
      <p:sp>
        <p:nvSpPr>
          <p:cNvPr id="5" name="Date Placeholder 4">
            <a:extLst>
              <a:ext uri="{FF2B5EF4-FFF2-40B4-BE49-F238E27FC236}">
                <a16:creationId xmlns:a16="http://schemas.microsoft.com/office/drawing/2014/main" id="{90542800-3B4F-8039-0BE7-158048616F09}"/>
              </a:ext>
            </a:extLst>
          </p:cNvPr>
          <p:cNvSpPr>
            <a:spLocks noGrp="1"/>
          </p:cNvSpPr>
          <p:nvPr>
            <p:ph type="dt" sz="half" idx="10"/>
          </p:nvPr>
        </p:nvSpPr>
        <p:spPr/>
        <p:txBody>
          <a:bodyPr/>
          <a:lstStyle/>
          <a:p>
            <a:pPr>
              <a:defRPr/>
            </a:pPr>
            <a:endParaRPr lang="en-US" altLang="x-none"/>
          </a:p>
        </p:txBody>
      </p:sp>
      <p:sp>
        <p:nvSpPr>
          <p:cNvPr id="6" name="Slide Number Placeholder 5">
            <a:extLst>
              <a:ext uri="{FF2B5EF4-FFF2-40B4-BE49-F238E27FC236}">
                <a16:creationId xmlns:a16="http://schemas.microsoft.com/office/drawing/2014/main" id="{6383E0BA-592B-B9B7-5664-F16831B8A990}"/>
              </a:ext>
            </a:extLst>
          </p:cNvPr>
          <p:cNvSpPr>
            <a:spLocks noGrp="1"/>
          </p:cNvSpPr>
          <p:nvPr>
            <p:ph type="sldNum" sz="quarter" idx="11"/>
          </p:nvPr>
        </p:nvSpPr>
        <p:spPr/>
        <p:txBody>
          <a:bodyPr/>
          <a:lstStyle/>
          <a:p>
            <a:pPr>
              <a:defRPr/>
            </a:pPr>
            <a:r>
              <a:rPr lang="en-US" altLang="x-none"/>
              <a:t>Object-Oriented Reengineering.</a:t>
            </a:r>
            <a:fld id="{4365A806-254F-6145-A230-D58B6D8D5DC9}" type="slidenum">
              <a:rPr lang="en-US" altLang="x-none" smtClean="0"/>
              <a:pPr>
                <a:defRPr/>
              </a:pPr>
              <a:t>20</a:t>
            </a:fld>
            <a:endParaRPr lang="en-US" altLang="x-none"/>
          </a:p>
        </p:txBody>
      </p:sp>
    </p:spTree>
    <p:extLst>
      <p:ext uri="{BB962C8B-B14F-4D97-AF65-F5344CB8AC3E}">
        <p14:creationId xmlns:p14="http://schemas.microsoft.com/office/powerpoint/2010/main" val="21766696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pic>
        <p:nvPicPr>
          <p:cNvPr id="83971" name="Picture 2" descr="refac_syscomp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292225"/>
            <a:ext cx="7199313"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Line 3"/>
          <p:cNvSpPr>
            <a:spLocks noChangeShapeType="1"/>
          </p:cNvSpPr>
          <p:nvPr/>
        </p:nvSpPr>
        <p:spPr bwMode="auto">
          <a:xfrm flipH="1">
            <a:off x="1809750" y="3730625"/>
            <a:ext cx="5334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3" name="Line 4"/>
          <p:cNvSpPr>
            <a:spLocks noChangeShapeType="1"/>
          </p:cNvSpPr>
          <p:nvPr/>
        </p:nvSpPr>
        <p:spPr bwMode="auto">
          <a:xfrm flipV="1">
            <a:off x="4095750" y="1825625"/>
            <a:ext cx="38100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4" name="Line 5"/>
          <p:cNvSpPr>
            <a:spLocks noChangeShapeType="1"/>
          </p:cNvSpPr>
          <p:nvPr/>
        </p:nvSpPr>
        <p:spPr bwMode="auto">
          <a:xfrm flipV="1">
            <a:off x="5619750" y="3044825"/>
            <a:ext cx="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5" name="Line 6"/>
          <p:cNvSpPr>
            <a:spLocks noChangeShapeType="1"/>
          </p:cNvSpPr>
          <p:nvPr/>
        </p:nvSpPr>
        <p:spPr bwMode="auto">
          <a:xfrm flipH="1">
            <a:off x="7219950" y="2282825"/>
            <a:ext cx="6096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6" name="Line 7"/>
          <p:cNvSpPr>
            <a:spLocks noChangeShapeType="1"/>
          </p:cNvSpPr>
          <p:nvPr/>
        </p:nvSpPr>
        <p:spPr bwMode="auto">
          <a:xfrm flipV="1">
            <a:off x="2038350" y="1444625"/>
            <a:ext cx="0" cy="838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7" name="Text Box 8"/>
          <p:cNvSpPr txBox="1">
            <a:spLocks noChangeArrowheads="1"/>
          </p:cNvSpPr>
          <p:nvPr/>
        </p:nvSpPr>
        <p:spPr bwMode="auto">
          <a:xfrm>
            <a:off x="2667000" y="4724400"/>
            <a:ext cx="4419600" cy="1168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de-CH" altLang="x-none" sz="1400" dirty="0">
                <a:latin typeface="Gill Sans" charset="0"/>
              </a:rPr>
              <a:t>Nodes:		Classes</a:t>
            </a:r>
          </a:p>
          <a:p>
            <a:r>
              <a:rPr lang="de-CH" altLang="x-none" sz="1400" dirty="0" err="1">
                <a:latin typeface="Gill Sans" charset="0"/>
              </a:rPr>
              <a:t>Edges</a:t>
            </a:r>
            <a:r>
              <a:rPr lang="de-CH" altLang="x-none" sz="1400" dirty="0">
                <a:latin typeface="Gill Sans" charset="0"/>
              </a:rPr>
              <a:t>:		</a:t>
            </a:r>
            <a:r>
              <a:rPr lang="de-CH" altLang="x-none" sz="1400" dirty="0" err="1">
                <a:latin typeface="Gill Sans" charset="0"/>
              </a:rPr>
              <a:t>Inheritance</a:t>
            </a:r>
            <a:r>
              <a:rPr lang="de-CH" altLang="x-none" sz="1400" dirty="0">
                <a:latin typeface="Gill Sans" charset="0"/>
              </a:rPr>
              <a:t> </a:t>
            </a:r>
            <a:r>
              <a:rPr lang="de-CH" altLang="x-none" sz="1400" dirty="0" err="1">
                <a:latin typeface="Gill Sans" charset="0"/>
              </a:rPr>
              <a:t>Relationships</a:t>
            </a:r>
            <a:endParaRPr lang="de-CH" altLang="x-none" sz="1400" dirty="0">
              <a:latin typeface="Gill Sans" charset="0"/>
            </a:endParaRPr>
          </a:p>
          <a:p>
            <a:r>
              <a:rPr lang="de-CH" altLang="x-none" sz="1400" dirty="0">
                <a:latin typeface="Gill Sans" charset="0"/>
              </a:rPr>
              <a:t>Width: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attributes</a:t>
            </a:r>
            <a:endParaRPr lang="de-CH" altLang="x-none" sz="1400" dirty="0">
              <a:latin typeface="Gill Sans" charset="0"/>
            </a:endParaRPr>
          </a:p>
          <a:p>
            <a:r>
              <a:rPr lang="de-CH" altLang="x-none" sz="1400" dirty="0">
                <a:latin typeface="Gill Sans" charset="0"/>
              </a:rPr>
              <a:t>Height: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methods</a:t>
            </a:r>
            <a:endParaRPr lang="de-CH" altLang="x-none" sz="1400" dirty="0">
              <a:latin typeface="Gill Sans" charset="0"/>
            </a:endParaRPr>
          </a:p>
          <a:p>
            <a:r>
              <a:rPr lang="de-CH" altLang="x-none" sz="1400" dirty="0">
                <a:latin typeface="Gill Sans" charset="0"/>
              </a:rPr>
              <a:t>Color: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lines</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code</a:t>
            </a:r>
            <a:endParaRPr lang="en-GB" altLang="x-none" sz="1400" dirty="0">
              <a:latin typeface="Gill Sans" charset="0"/>
            </a:endParaRPr>
          </a:p>
        </p:txBody>
      </p:sp>
      <p:sp>
        <p:nvSpPr>
          <p:cNvPr id="83978" name="Rectangle 9"/>
          <p:cNvSpPr>
            <a:spLocks noGrp="1" noChangeArrowheads="1"/>
          </p:cNvSpPr>
          <p:nvPr>
            <p:ph type="title"/>
          </p:nvPr>
        </p:nvSpPr>
        <p:spPr/>
        <p:txBody>
          <a:bodyPr/>
          <a:lstStyle/>
          <a:p>
            <a:pPr eaLnBrk="1" hangingPunct="1"/>
            <a:r>
              <a:rPr lang="en-US" altLang="x-none"/>
              <a:t>System Complexity View</a:t>
            </a:r>
          </a:p>
        </p:txBody>
      </p:sp>
      <p:sp>
        <p:nvSpPr>
          <p:cNvPr id="2" name="Slide Number Placeholder 4">
            <a:extLst>
              <a:ext uri="{FF2B5EF4-FFF2-40B4-BE49-F238E27FC236}">
                <a16:creationId xmlns:a16="http://schemas.microsoft.com/office/drawing/2014/main" id="{5FF56FB8-1A8C-CD4E-EF0C-EDE3FFF6A48C}"/>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21</a:t>
            </a:fld>
            <a:endParaRPr lang="en-US" altLang="x-none"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9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39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9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p:bldP spid="83973" grpId="0" animBg="1"/>
      <p:bldP spid="83973" grpId="1" animBg="1"/>
      <p:bldP spid="83974" grpId="0" animBg="1"/>
      <p:bldP spid="83975" grpId="0" animBg="1"/>
      <p:bldP spid="83976" grpId="0" animBg="1"/>
      <p:bldP spid="8397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E6DA-2763-0994-A44C-072B4E02FA09}"/>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7AC860C6-59BF-CE43-8E94-6C766BE91C5D}"/>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61222917-7523-4E93-9DC1-DF1728DCD2E3}"/>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22</a:t>
            </a:fld>
            <a:endParaRPr lang="en-US" altLang="x-none"/>
          </a:p>
        </p:txBody>
      </p:sp>
      <p:pic>
        <p:nvPicPr>
          <p:cNvPr id="1026" name="Picture 2" descr="CodeCity">
            <a:extLst>
              <a:ext uri="{FF2B5EF4-FFF2-40B4-BE49-F238E27FC236}">
                <a16:creationId xmlns:a16="http://schemas.microsoft.com/office/drawing/2014/main" id="{7089AE8A-210D-18AA-2498-637264C4A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39" y="1649224"/>
            <a:ext cx="5011063" cy="27363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23062F-FC38-4A21-1007-D5B2AFE3F833}"/>
              </a:ext>
            </a:extLst>
          </p:cNvPr>
          <p:cNvSpPr txBox="1"/>
          <p:nvPr/>
        </p:nvSpPr>
        <p:spPr>
          <a:xfrm>
            <a:off x="3729926" y="3846056"/>
            <a:ext cx="4572000" cy="1938992"/>
          </a:xfrm>
          <a:prstGeom prst="rect">
            <a:avLst/>
          </a:prstGeom>
          <a:noFill/>
        </p:spPr>
        <p:txBody>
          <a:bodyPr wrap="square">
            <a:spAutoFit/>
          </a:bodyPr>
          <a:lstStyle/>
          <a:p>
            <a:r>
              <a:rPr lang="en-BE" dirty="0"/>
              <a:t>CodeCity is a visualization concept for source code.</a:t>
            </a:r>
          </a:p>
          <a:p>
            <a:endParaRPr lang="en-BE" dirty="0"/>
          </a:p>
          <a:p>
            <a:r>
              <a:rPr lang="en-GB" dirty="0"/>
              <a:t>The source code is shown as an interactive 3D city.</a:t>
            </a:r>
            <a:endParaRPr lang="en-BE" dirty="0"/>
          </a:p>
        </p:txBody>
      </p:sp>
    </p:spTree>
    <p:extLst>
      <p:ext uri="{BB962C8B-B14F-4D97-AF65-F5344CB8AC3E}">
        <p14:creationId xmlns:p14="http://schemas.microsoft.com/office/powerpoint/2010/main" val="4516174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F0AC-3C07-1407-2146-02CC576E5D65}"/>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11DD6CD8-29CA-C89F-677C-10930B07B7D9}"/>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FD48C0E-EF9F-233C-29E8-F1F43D4F6C88}"/>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23</a:t>
            </a:fld>
            <a:endParaRPr lang="en-US" altLang="x-none"/>
          </a:p>
        </p:txBody>
      </p:sp>
      <p:sp>
        <p:nvSpPr>
          <p:cNvPr id="6" name="TextBox 5">
            <a:extLst>
              <a:ext uri="{FF2B5EF4-FFF2-40B4-BE49-F238E27FC236}">
                <a16:creationId xmlns:a16="http://schemas.microsoft.com/office/drawing/2014/main" id="{B933ABF7-33CC-91EF-1F19-BB3DD75E3D01}"/>
              </a:ext>
            </a:extLst>
          </p:cNvPr>
          <p:cNvSpPr txBox="1"/>
          <p:nvPr/>
        </p:nvSpPr>
        <p:spPr>
          <a:xfrm>
            <a:off x="685800" y="1355382"/>
            <a:ext cx="7772400" cy="4832092"/>
          </a:xfrm>
          <a:prstGeom prst="rect">
            <a:avLst/>
          </a:prstGeom>
          <a:noFill/>
        </p:spPr>
        <p:txBody>
          <a:bodyPr wrap="square">
            <a:spAutoFit/>
          </a:bodyPr>
          <a:lstStyle/>
          <a:p>
            <a:pPr marL="457200" indent="-457200">
              <a:buFont typeface="Arial" panose="020B0604020202020204" pitchFamily="34" charset="0"/>
              <a:buChar char="•"/>
            </a:pPr>
            <a:r>
              <a:rPr lang="en-BE" sz="2800" dirty="0"/>
              <a:t>Packages are “districts”, “neighborhoods,” or “city blocks” </a:t>
            </a:r>
          </a:p>
          <a:p>
            <a:pPr marL="457200" indent="-457200">
              <a:buFont typeface="Arial" panose="020B0604020202020204" pitchFamily="34" charset="0"/>
              <a:buChar char="•"/>
            </a:pPr>
            <a:r>
              <a:rPr lang="en-BE" sz="2800" dirty="0"/>
              <a:t>Each “building” represents a class \</a:t>
            </a:r>
          </a:p>
          <a:p>
            <a:pPr marL="457200" indent="-457200">
              <a:buFont typeface="Arial" panose="020B0604020202020204" pitchFamily="34" charset="0"/>
              <a:buChar char="•"/>
            </a:pPr>
            <a:r>
              <a:rPr lang="en-BE" sz="2800" dirty="0"/>
              <a:t>Width = Number of Attributes </a:t>
            </a:r>
          </a:p>
          <a:p>
            <a:pPr marL="457200" indent="-457200">
              <a:buFont typeface="Arial" panose="020B0604020202020204" pitchFamily="34" charset="0"/>
              <a:buChar char="•"/>
            </a:pPr>
            <a:r>
              <a:rPr lang="en-BE" sz="2800" dirty="0"/>
              <a:t>Height = Number of Methods </a:t>
            </a:r>
          </a:p>
          <a:p>
            <a:pPr marL="457200" indent="-457200">
              <a:buFont typeface="Arial" panose="020B0604020202020204" pitchFamily="34" charset="0"/>
              <a:buChar char="•"/>
            </a:pPr>
            <a:r>
              <a:rPr lang="en-BE" sz="2800" dirty="0"/>
              <a:t>Antennas =&gt; Classes with many methods and no attributes </a:t>
            </a:r>
          </a:p>
          <a:p>
            <a:pPr marL="457200" indent="-457200">
              <a:buFont typeface="Arial" panose="020B0604020202020204" pitchFamily="34" charset="0"/>
              <a:buChar char="•"/>
            </a:pPr>
            <a:r>
              <a:rPr lang="en-BE" sz="2800" dirty="0"/>
              <a:t>Parking lot =&gt; Classes with many attributes and no methods </a:t>
            </a:r>
          </a:p>
          <a:p>
            <a:pPr marL="457200" indent="-457200">
              <a:buFont typeface="Arial" panose="020B0604020202020204" pitchFamily="34" charset="0"/>
              <a:buChar char="•"/>
            </a:pPr>
            <a:r>
              <a:rPr lang="en-BE" sz="2800" dirty="0"/>
              <a:t>Skyscraper =&gt; Classes with a large number of methods and has many attributes</a:t>
            </a:r>
          </a:p>
        </p:txBody>
      </p:sp>
    </p:spTree>
    <p:extLst>
      <p:ext uri="{BB962C8B-B14F-4D97-AF65-F5344CB8AC3E}">
        <p14:creationId xmlns:p14="http://schemas.microsoft.com/office/powerpoint/2010/main" val="77436555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3498-51D8-3349-9295-175030F4A2F8}"/>
              </a:ext>
            </a:extLst>
          </p:cNvPr>
          <p:cNvSpPr>
            <a:spLocks noGrp="1"/>
          </p:cNvSpPr>
          <p:nvPr>
            <p:ph type="title"/>
          </p:nvPr>
        </p:nvSpPr>
        <p:spPr/>
        <p:txBody>
          <a:bodyPr/>
          <a:lstStyle/>
          <a:p>
            <a:r>
              <a:rPr lang="en-US" dirty="0"/>
              <a:t>State of the Art Tooling</a:t>
            </a:r>
          </a:p>
        </p:txBody>
      </p:sp>
      <p:sp>
        <p:nvSpPr>
          <p:cNvPr id="3" name="Date Placeholder 2">
            <a:extLst>
              <a:ext uri="{FF2B5EF4-FFF2-40B4-BE49-F238E27FC236}">
                <a16:creationId xmlns:a16="http://schemas.microsoft.com/office/drawing/2014/main" id="{8A359A81-1160-E845-BE4A-7E5524EE4B21}"/>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4C068730-FFB6-CA45-AB84-44F53B43A131}"/>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24</a:t>
            </a:fld>
            <a:endParaRPr lang="en-US" altLang="x-none"/>
          </a:p>
        </p:txBody>
      </p:sp>
      <p:sp>
        <p:nvSpPr>
          <p:cNvPr id="5" name="TextBox 4">
            <a:extLst>
              <a:ext uri="{FF2B5EF4-FFF2-40B4-BE49-F238E27FC236}">
                <a16:creationId xmlns:a16="http://schemas.microsoft.com/office/drawing/2014/main" id="{06D95B27-6AC5-774E-B70D-2F6DAA8158A0}"/>
              </a:ext>
            </a:extLst>
          </p:cNvPr>
          <p:cNvSpPr txBox="1"/>
          <p:nvPr/>
        </p:nvSpPr>
        <p:spPr>
          <a:xfrm>
            <a:off x="827584" y="1219200"/>
            <a:ext cx="5616624" cy="4893647"/>
          </a:xfrm>
          <a:prstGeom prst="rect">
            <a:avLst/>
          </a:prstGeom>
          <a:noFill/>
        </p:spPr>
        <p:txBody>
          <a:bodyPr wrap="square" rtlCol="0">
            <a:spAutoFit/>
          </a:bodyPr>
          <a:lstStyle/>
          <a:p>
            <a:r>
              <a:rPr lang="en-US" dirty="0">
                <a:latin typeface="Gill Sans" charset="0"/>
              </a:rPr>
              <a:t>1. source{d}</a:t>
            </a:r>
          </a:p>
          <a:p>
            <a:r>
              <a:rPr lang="en-US" dirty="0">
                <a:latin typeface="Gill Sans" charset="0"/>
              </a:rPr>
              <a:t>	https://</a:t>
            </a:r>
            <a:r>
              <a:rPr lang="en-US" dirty="0" err="1">
                <a:latin typeface="Gill Sans" charset="0"/>
              </a:rPr>
              <a:t>sourced.tech</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src</a:t>
            </a:r>
            <a:r>
              <a:rPr lang="en-US" dirty="0">
                <a:latin typeface="Gill Sans" charset="0"/>
              </a:rPr>
              <a:t>-d/engine</a:t>
            </a:r>
          </a:p>
          <a:p>
            <a:endParaRPr lang="en-US" dirty="0">
              <a:latin typeface="Gill Sans" charset="0"/>
            </a:endParaRPr>
          </a:p>
          <a:p>
            <a:endParaRPr lang="en-US" dirty="0">
              <a:latin typeface="Gill Sans" charset="0"/>
            </a:endParaRPr>
          </a:p>
          <a:p>
            <a:r>
              <a:rPr lang="en-US" dirty="0">
                <a:latin typeface="Gill Sans" charset="0"/>
              </a:rPr>
              <a:t>2. </a:t>
            </a:r>
            <a:r>
              <a:rPr lang="en-US" dirty="0" err="1">
                <a:latin typeface="Gill Sans" charset="0"/>
              </a:rPr>
              <a:t>teamscale</a:t>
            </a:r>
            <a:endParaRPr lang="en-US" dirty="0">
              <a:latin typeface="Gill Sans" charset="0"/>
            </a:endParaRPr>
          </a:p>
          <a:p>
            <a:r>
              <a:rPr lang="en-US" dirty="0">
                <a:latin typeface="Gill Sans" charset="0"/>
              </a:rPr>
              <a:t>	https://</a:t>
            </a:r>
            <a:r>
              <a:rPr lang="en-US" dirty="0" err="1">
                <a:latin typeface="Gill Sans" charset="0"/>
              </a:rPr>
              <a:t>www.cqse.eu</a:t>
            </a:r>
            <a:r>
              <a:rPr lang="en-US" dirty="0">
                <a:latin typeface="Gill Sans" charset="0"/>
              </a:rPr>
              <a:t>/</a:t>
            </a: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cqse</a:t>
            </a:r>
            <a:endParaRPr lang="en-US" dirty="0">
              <a:latin typeface="Gill Sans" charset="0"/>
            </a:endParaRPr>
          </a:p>
          <a:p>
            <a:r>
              <a:rPr lang="en-US" dirty="0">
                <a:latin typeface="Gill Sans" charset="0"/>
              </a:rPr>
              <a:t>	</a:t>
            </a:r>
          </a:p>
          <a:p>
            <a:endParaRPr lang="en-US" dirty="0">
              <a:latin typeface="Gill Sans" charset="0"/>
            </a:endParaRPr>
          </a:p>
          <a:p>
            <a:r>
              <a:rPr lang="en-US" dirty="0">
                <a:latin typeface="Gill Sans" charset="0"/>
              </a:rPr>
              <a:t>3. </a:t>
            </a:r>
            <a:r>
              <a:rPr lang="en-US" dirty="0" err="1">
                <a:latin typeface="Gill Sans" charset="0"/>
              </a:rPr>
              <a:t>codescene</a:t>
            </a:r>
            <a:endParaRPr lang="en-US" dirty="0">
              <a:latin typeface="Gill Sans" charset="0"/>
            </a:endParaRPr>
          </a:p>
          <a:p>
            <a:r>
              <a:rPr lang="en-US" dirty="0">
                <a:latin typeface="Gill Sans" charset="0"/>
              </a:rPr>
              <a:t>	https://</a:t>
            </a:r>
            <a:r>
              <a:rPr lang="en-US" dirty="0" err="1">
                <a:latin typeface="Gill Sans" charset="0"/>
              </a:rPr>
              <a:t>codescene.io</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empear</a:t>
            </a:r>
            <a:r>
              <a:rPr lang="en-US" dirty="0">
                <a:latin typeface="Gill Sans" charset="0"/>
              </a:rPr>
              <a:t>-analytics</a:t>
            </a:r>
          </a:p>
        </p:txBody>
      </p:sp>
      <p:pic>
        <p:nvPicPr>
          <p:cNvPr id="1026" name="Picture 2" descr="source{d} CE dashboard">
            <a:extLst>
              <a:ext uri="{FF2B5EF4-FFF2-40B4-BE49-F238E27FC236}">
                <a16:creationId xmlns:a16="http://schemas.microsoft.com/office/drawing/2014/main" id="{F8A0A869-1830-1744-ACFA-AC5BB26E5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219200"/>
            <a:ext cx="2339752" cy="1630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E3DB72-4A56-6849-B7A9-DD9B2B3F4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97" y="2892380"/>
            <a:ext cx="2686836" cy="1688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D46EAE13-8057-394A-84EA-5A9641982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851" y="4801147"/>
            <a:ext cx="2370511" cy="122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50261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0649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B59A9D4C-6399-7347-8FF9-5AA05FD3F503}" type="slidenum">
              <a:rPr lang="en-US" altLang="x-none" sz="1400">
                <a:solidFill>
                  <a:srgbClr val="60BDC4"/>
                </a:solidFill>
                <a:latin typeface="Gill Sans" charset="0"/>
              </a:rPr>
              <a:pPr/>
              <a:t>25</a:t>
            </a:fld>
            <a:endParaRPr lang="en-US" altLang="x-none" sz="1400">
              <a:solidFill>
                <a:srgbClr val="60BDC4"/>
              </a:solidFill>
              <a:latin typeface="Gill Sans" charset="0"/>
            </a:endParaRPr>
          </a:p>
        </p:txBody>
      </p:sp>
      <p:sp>
        <p:nvSpPr>
          <p:cNvPr id="106499" name="Rectangle 2"/>
          <p:cNvSpPr>
            <a:spLocks noGrp="1" noChangeArrowheads="1"/>
          </p:cNvSpPr>
          <p:nvPr>
            <p:ph type="title"/>
          </p:nvPr>
        </p:nvSpPr>
        <p:spPr/>
        <p:txBody>
          <a:bodyPr/>
          <a:lstStyle/>
          <a:p>
            <a:pPr eaLnBrk="1" hangingPunct="1"/>
            <a:r>
              <a:rPr lang="en-GB" altLang="x-none" dirty="0"/>
              <a:t>4. Restructuring</a:t>
            </a:r>
          </a:p>
        </p:txBody>
      </p:sp>
      <p:sp>
        <p:nvSpPr>
          <p:cNvPr id="106500" name="Rectangle 3"/>
          <p:cNvSpPr>
            <a:spLocks noGrp="1" noChangeArrowheads="1"/>
          </p:cNvSpPr>
          <p:nvPr>
            <p:ph type="body" sz="half" idx="1"/>
          </p:nvPr>
        </p:nvSpPr>
        <p:spPr>
          <a:xfrm>
            <a:off x="685800" y="1371600"/>
            <a:ext cx="5426075" cy="4724400"/>
          </a:xfrm>
        </p:spPr>
        <p:txBody>
          <a:bodyPr/>
          <a:lstStyle/>
          <a:p>
            <a:pPr eaLnBrk="1" hangingPunct="1">
              <a:buFontTx/>
              <a:buNone/>
            </a:pPr>
            <a:r>
              <a:rPr lang="en-GB" altLang="x-none" sz="2400" b="1" dirty="0"/>
              <a:t>Identifying refactoring targets</a:t>
            </a:r>
          </a:p>
          <a:p>
            <a:pPr eaLnBrk="1" hangingPunct="1">
              <a:buFontTx/>
              <a:buNone/>
            </a:pPr>
            <a:endParaRPr lang="en-GB" altLang="x-none" sz="1800" b="1" dirty="0"/>
          </a:p>
          <a:p>
            <a:pPr eaLnBrk="1" hangingPunct="1">
              <a:buFontTx/>
              <a:buNone/>
            </a:pPr>
            <a:r>
              <a:rPr lang="en-GB" altLang="x-none" sz="1800" b="1" dirty="0"/>
              <a:t>Redistribute Responsibilities</a:t>
            </a:r>
            <a:endParaRPr lang="en-GB" altLang="x-none" sz="2000" dirty="0"/>
          </a:p>
          <a:p>
            <a:pPr lvl="1" eaLnBrk="1" hangingPunct="1"/>
            <a:r>
              <a:rPr lang="en-GB" altLang="x-none" sz="1800" dirty="0"/>
              <a:t>Move Behaviour Close to Data </a:t>
            </a:r>
          </a:p>
          <a:p>
            <a:pPr lvl="1" eaLnBrk="1" hangingPunct="1"/>
            <a:r>
              <a:rPr lang="en-GB" altLang="x-none" sz="1800" dirty="0"/>
              <a:t>Eliminate Navigation Code</a:t>
            </a:r>
          </a:p>
          <a:p>
            <a:pPr lvl="1" eaLnBrk="1" hangingPunct="1"/>
            <a:r>
              <a:rPr lang="en-GB" altLang="x-none" sz="1800" dirty="0"/>
              <a:t>Split up God Class</a:t>
            </a:r>
          </a:p>
          <a:p>
            <a:pPr lvl="1" eaLnBrk="1" hangingPunct="1"/>
            <a:r>
              <a:rPr lang="en-GB" altLang="x-none" sz="1800" dirty="0"/>
              <a:t>Empirical Validation</a:t>
            </a:r>
          </a:p>
          <a:p>
            <a:pPr lvl="1" eaLnBrk="1" hangingPunct="1"/>
            <a:endParaRPr lang="en-GB" altLang="x-none" sz="1800" dirty="0"/>
          </a:p>
          <a:p>
            <a:pPr lvl="1" eaLnBrk="1" hangingPunct="1"/>
            <a:endParaRPr lang="en-GB" altLang="x-none" sz="1800" dirty="0"/>
          </a:p>
          <a:p>
            <a:pPr marL="57150" indent="0" eaLnBrk="1" hangingPunct="1">
              <a:buNone/>
            </a:pPr>
            <a:r>
              <a:rPr lang="en-GB" altLang="x-none" sz="1800" b="1" dirty="0"/>
              <a:t>Identifying </a:t>
            </a:r>
            <a:r>
              <a:rPr lang="en-GB" altLang="x-none" sz="1800" b="1" dirty="0" err="1"/>
              <a:t>refactorings</a:t>
            </a:r>
            <a:r>
              <a:rPr lang="en-GB" altLang="x-none" sz="1800" b="1" dirty="0"/>
              <a:t> in code</a:t>
            </a:r>
          </a:p>
          <a:p>
            <a:pPr lvl="1" eaLnBrk="1" hangingPunct="1">
              <a:buFont typeface="Wingdings" pitchFamily="2" charset="2"/>
              <a:buChar char="v"/>
            </a:pPr>
            <a:r>
              <a:rPr lang="en-GB" altLang="x-none" sz="1800" dirty="0"/>
              <a:t>Refactoring-aware techniques</a:t>
            </a:r>
          </a:p>
        </p:txBody>
      </p:sp>
      <p:pic>
        <p:nvPicPr>
          <p:cNvPr id="1065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2DB7-0B17-18BF-27FC-6B11026C6578}"/>
            </a:ext>
          </a:extLst>
        </p:cNvPr>
        <p:cNvGrpSpPr/>
        <p:nvPr/>
      </p:nvGrpSpPr>
      <p:grpSpPr>
        <a:xfrm>
          <a:off x="0" y="0"/>
          <a:ext cx="0" cy="0"/>
          <a:chOff x="0" y="0"/>
          <a:chExt cx="0" cy="0"/>
        </a:xfrm>
      </p:grpSpPr>
      <p:sp>
        <p:nvSpPr>
          <p:cNvPr id="75777" name="Date Placeholder 3">
            <a:extLst>
              <a:ext uri="{FF2B5EF4-FFF2-40B4-BE49-F238E27FC236}">
                <a16:creationId xmlns:a16="http://schemas.microsoft.com/office/drawing/2014/main" id="{3D5E4862-6539-92BC-FE39-466EE7F9E6D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a:extLst>
              <a:ext uri="{FF2B5EF4-FFF2-40B4-BE49-F238E27FC236}">
                <a16:creationId xmlns:a16="http://schemas.microsoft.com/office/drawing/2014/main" id="{1B853883-5B8C-3C2D-005C-4F952A764EC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26</a:t>
            </a:fld>
            <a:endParaRPr lang="en-US" altLang="x-none" sz="1400">
              <a:solidFill>
                <a:srgbClr val="60BDC4"/>
              </a:solidFill>
              <a:latin typeface="Gill Sans" charset="0"/>
            </a:endParaRPr>
          </a:p>
        </p:txBody>
      </p:sp>
      <p:sp>
        <p:nvSpPr>
          <p:cNvPr id="75779" name="Rectangle 2">
            <a:extLst>
              <a:ext uri="{FF2B5EF4-FFF2-40B4-BE49-F238E27FC236}">
                <a16:creationId xmlns:a16="http://schemas.microsoft.com/office/drawing/2014/main" id="{DB699EE6-1497-1D82-7706-6056A65102E1}"/>
              </a:ext>
            </a:extLst>
          </p:cNvPr>
          <p:cNvSpPr>
            <a:spLocks noGrp="1" noChangeArrowheads="1"/>
          </p:cNvSpPr>
          <p:nvPr>
            <p:ph type="title"/>
          </p:nvPr>
        </p:nvSpPr>
        <p:spPr/>
        <p:txBody>
          <a:bodyPr/>
          <a:lstStyle/>
          <a:p>
            <a:pPr eaLnBrk="1" hangingPunct="1"/>
            <a:r>
              <a:rPr lang="en-US" altLang="x-none"/>
              <a:t>The Reengineering Life-cycle</a:t>
            </a:r>
          </a:p>
        </p:txBody>
      </p:sp>
      <p:grpSp>
        <p:nvGrpSpPr>
          <p:cNvPr id="75780" name="Group 3">
            <a:extLst>
              <a:ext uri="{FF2B5EF4-FFF2-40B4-BE49-F238E27FC236}">
                <a16:creationId xmlns:a16="http://schemas.microsoft.com/office/drawing/2014/main" id="{BDE53369-85F7-C957-AFA6-9DA4D9191C82}"/>
              </a:ext>
            </a:extLst>
          </p:cNvPr>
          <p:cNvGrpSpPr>
            <a:grpSpLocks/>
          </p:cNvGrpSpPr>
          <p:nvPr/>
        </p:nvGrpSpPr>
        <p:grpSpPr bwMode="auto">
          <a:xfrm>
            <a:off x="6858000" y="4724400"/>
            <a:ext cx="1439863" cy="1079500"/>
            <a:chOff x="816" y="1200"/>
            <a:chExt cx="1484" cy="1090"/>
          </a:xfrm>
        </p:grpSpPr>
        <p:grpSp>
          <p:nvGrpSpPr>
            <p:cNvPr id="75893" name="Group 4">
              <a:extLst>
                <a:ext uri="{FF2B5EF4-FFF2-40B4-BE49-F238E27FC236}">
                  <a16:creationId xmlns:a16="http://schemas.microsoft.com/office/drawing/2014/main" id="{9F0A359C-CD56-01A0-7061-106DB98BED56}"/>
                </a:ext>
              </a:extLst>
            </p:cNvPr>
            <p:cNvGrpSpPr>
              <a:grpSpLocks/>
            </p:cNvGrpSpPr>
            <p:nvPr/>
          </p:nvGrpSpPr>
          <p:grpSpPr bwMode="auto">
            <a:xfrm>
              <a:off x="816" y="1473"/>
              <a:ext cx="572" cy="739"/>
              <a:chOff x="1776" y="2400"/>
              <a:chExt cx="816" cy="1056"/>
            </a:xfrm>
          </p:grpSpPr>
          <p:sp>
            <p:nvSpPr>
              <p:cNvPr id="75930" name="Rectangle 5">
                <a:extLst>
                  <a:ext uri="{FF2B5EF4-FFF2-40B4-BE49-F238E27FC236}">
                    <a16:creationId xmlns:a16="http://schemas.microsoft.com/office/drawing/2014/main" id="{29F0A19E-D2D3-B385-E85B-05D8BF3E4D0C}"/>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a:extLst>
                  <a:ext uri="{FF2B5EF4-FFF2-40B4-BE49-F238E27FC236}">
                    <a16:creationId xmlns:a16="http://schemas.microsoft.com/office/drawing/2014/main" id="{008590B9-54CF-8E40-D6AF-9E9D5250D6A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a:extLst>
                  <a:ext uri="{FF2B5EF4-FFF2-40B4-BE49-F238E27FC236}">
                    <a16:creationId xmlns:a16="http://schemas.microsoft.com/office/drawing/2014/main" id="{8FEBEE4E-6582-A8D0-9BB7-14A15A6BC47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a:extLst>
                  <a:ext uri="{FF2B5EF4-FFF2-40B4-BE49-F238E27FC236}">
                    <a16:creationId xmlns:a16="http://schemas.microsoft.com/office/drawing/2014/main" id="{2AB848A7-14FF-FEF4-F9EC-32F328380568}"/>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a:extLst>
                  <a:ext uri="{FF2B5EF4-FFF2-40B4-BE49-F238E27FC236}">
                    <a16:creationId xmlns:a16="http://schemas.microsoft.com/office/drawing/2014/main" id="{5D321F0A-1245-66A6-37BB-E17EB42563C7}"/>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a:extLst>
                  <a:ext uri="{FF2B5EF4-FFF2-40B4-BE49-F238E27FC236}">
                    <a16:creationId xmlns:a16="http://schemas.microsoft.com/office/drawing/2014/main" id="{7543BAC6-8AF6-D628-B71A-3C1CA0C8DFD1}"/>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a:extLst>
                  <a:ext uri="{FF2B5EF4-FFF2-40B4-BE49-F238E27FC236}">
                    <a16:creationId xmlns:a16="http://schemas.microsoft.com/office/drawing/2014/main" id="{3F2655E6-698D-266D-7B19-AA599C3DC6E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a:extLst>
                  <a:ext uri="{FF2B5EF4-FFF2-40B4-BE49-F238E27FC236}">
                    <a16:creationId xmlns:a16="http://schemas.microsoft.com/office/drawing/2014/main" id="{0212A1EA-F173-A9CD-EFA2-C8EBB1C40B8E}"/>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a:extLst>
                  <a:ext uri="{FF2B5EF4-FFF2-40B4-BE49-F238E27FC236}">
                    <a16:creationId xmlns:a16="http://schemas.microsoft.com/office/drawing/2014/main" id="{7E3B3E53-AFA2-8D96-33C1-A8FA56B95AA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a:extLst>
                  <a:ext uri="{FF2B5EF4-FFF2-40B4-BE49-F238E27FC236}">
                    <a16:creationId xmlns:a16="http://schemas.microsoft.com/office/drawing/2014/main" id="{3018DBC7-CFCC-4BEC-0A81-BDB6E306C520}"/>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a:extLst>
                  <a:ext uri="{FF2B5EF4-FFF2-40B4-BE49-F238E27FC236}">
                    <a16:creationId xmlns:a16="http://schemas.microsoft.com/office/drawing/2014/main" id="{DCC08DCB-2597-52BE-70EC-A537CF43EBA3}"/>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a:extLst>
                <a:ext uri="{FF2B5EF4-FFF2-40B4-BE49-F238E27FC236}">
                  <a16:creationId xmlns:a16="http://schemas.microsoft.com/office/drawing/2014/main" id="{6C7ABFAD-9E7B-C9AD-73D8-9C94A8436F2A}"/>
                </a:ext>
              </a:extLst>
            </p:cNvPr>
            <p:cNvGrpSpPr>
              <a:grpSpLocks/>
            </p:cNvGrpSpPr>
            <p:nvPr/>
          </p:nvGrpSpPr>
          <p:grpSpPr bwMode="auto">
            <a:xfrm>
              <a:off x="1056" y="1239"/>
              <a:ext cx="572" cy="740"/>
              <a:chOff x="1776" y="2400"/>
              <a:chExt cx="816" cy="1056"/>
            </a:xfrm>
          </p:grpSpPr>
          <p:sp>
            <p:nvSpPr>
              <p:cNvPr id="75919" name="Rectangle 17">
                <a:extLst>
                  <a:ext uri="{FF2B5EF4-FFF2-40B4-BE49-F238E27FC236}">
                    <a16:creationId xmlns:a16="http://schemas.microsoft.com/office/drawing/2014/main" id="{A34EF49A-774B-2197-AA45-8570F6C99FA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a:extLst>
                  <a:ext uri="{FF2B5EF4-FFF2-40B4-BE49-F238E27FC236}">
                    <a16:creationId xmlns:a16="http://schemas.microsoft.com/office/drawing/2014/main" id="{0EC28FB9-33F6-23EC-18F9-CB025ECD8ED9}"/>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a:extLst>
                  <a:ext uri="{FF2B5EF4-FFF2-40B4-BE49-F238E27FC236}">
                    <a16:creationId xmlns:a16="http://schemas.microsoft.com/office/drawing/2014/main" id="{1DFFE679-3E02-345D-C829-7D78AA012CB5}"/>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a:extLst>
                  <a:ext uri="{FF2B5EF4-FFF2-40B4-BE49-F238E27FC236}">
                    <a16:creationId xmlns:a16="http://schemas.microsoft.com/office/drawing/2014/main" id="{F8337399-2918-5A2C-8587-9F7038D725EA}"/>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a:extLst>
                  <a:ext uri="{FF2B5EF4-FFF2-40B4-BE49-F238E27FC236}">
                    <a16:creationId xmlns:a16="http://schemas.microsoft.com/office/drawing/2014/main" id="{763F79D5-4CEE-C7B4-7C1B-7B97D9751D2E}"/>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a:extLst>
                  <a:ext uri="{FF2B5EF4-FFF2-40B4-BE49-F238E27FC236}">
                    <a16:creationId xmlns:a16="http://schemas.microsoft.com/office/drawing/2014/main" id="{6E3AB01A-EAE3-945C-1C37-B8577C8C85BB}"/>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a:extLst>
                  <a:ext uri="{FF2B5EF4-FFF2-40B4-BE49-F238E27FC236}">
                    <a16:creationId xmlns:a16="http://schemas.microsoft.com/office/drawing/2014/main" id="{146CF05D-123F-6F0F-3190-880D15F34F85}"/>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a:extLst>
                  <a:ext uri="{FF2B5EF4-FFF2-40B4-BE49-F238E27FC236}">
                    <a16:creationId xmlns:a16="http://schemas.microsoft.com/office/drawing/2014/main" id="{0F5A0AF4-7C0A-2F68-B277-F6DBC074A471}"/>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a:extLst>
                  <a:ext uri="{FF2B5EF4-FFF2-40B4-BE49-F238E27FC236}">
                    <a16:creationId xmlns:a16="http://schemas.microsoft.com/office/drawing/2014/main" id="{BC642A80-604F-CFEA-D27A-D5BFFDA6242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a:extLst>
                  <a:ext uri="{FF2B5EF4-FFF2-40B4-BE49-F238E27FC236}">
                    <a16:creationId xmlns:a16="http://schemas.microsoft.com/office/drawing/2014/main" id="{46DECF5F-CFFF-452C-9AF1-0049ABC2DBCD}"/>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a:extLst>
                  <a:ext uri="{FF2B5EF4-FFF2-40B4-BE49-F238E27FC236}">
                    <a16:creationId xmlns:a16="http://schemas.microsoft.com/office/drawing/2014/main" id="{64EB8091-AE79-E0A2-CAD8-027B93168DAE}"/>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a:extLst>
                <a:ext uri="{FF2B5EF4-FFF2-40B4-BE49-F238E27FC236}">
                  <a16:creationId xmlns:a16="http://schemas.microsoft.com/office/drawing/2014/main" id="{18B040EE-8F3C-785D-54CB-8F8B04009E3E}"/>
                </a:ext>
              </a:extLst>
            </p:cNvPr>
            <p:cNvGrpSpPr>
              <a:grpSpLocks/>
            </p:cNvGrpSpPr>
            <p:nvPr/>
          </p:nvGrpSpPr>
          <p:grpSpPr bwMode="auto">
            <a:xfrm>
              <a:off x="1536" y="1551"/>
              <a:ext cx="572" cy="739"/>
              <a:chOff x="1776" y="2400"/>
              <a:chExt cx="816" cy="1056"/>
            </a:xfrm>
          </p:grpSpPr>
          <p:sp>
            <p:nvSpPr>
              <p:cNvPr id="75908" name="Rectangle 29">
                <a:extLst>
                  <a:ext uri="{FF2B5EF4-FFF2-40B4-BE49-F238E27FC236}">
                    <a16:creationId xmlns:a16="http://schemas.microsoft.com/office/drawing/2014/main" id="{6C119903-F2A2-BFD0-DD34-10964037211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a:extLst>
                  <a:ext uri="{FF2B5EF4-FFF2-40B4-BE49-F238E27FC236}">
                    <a16:creationId xmlns:a16="http://schemas.microsoft.com/office/drawing/2014/main" id="{53DDE3A7-A484-1D8C-2952-0CE41B69855E}"/>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a:extLst>
                  <a:ext uri="{FF2B5EF4-FFF2-40B4-BE49-F238E27FC236}">
                    <a16:creationId xmlns:a16="http://schemas.microsoft.com/office/drawing/2014/main" id="{E510CD36-1FD5-1715-AE36-D878A209A4C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a:extLst>
                  <a:ext uri="{FF2B5EF4-FFF2-40B4-BE49-F238E27FC236}">
                    <a16:creationId xmlns:a16="http://schemas.microsoft.com/office/drawing/2014/main" id="{AA6DD579-A692-8D91-03CC-64725BF16FE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a:extLst>
                  <a:ext uri="{FF2B5EF4-FFF2-40B4-BE49-F238E27FC236}">
                    <a16:creationId xmlns:a16="http://schemas.microsoft.com/office/drawing/2014/main" id="{93406A50-A077-22E9-AEE9-E75E189034E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a:extLst>
                  <a:ext uri="{FF2B5EF4-FFF2-40B4-BE49-F238E27FC236}">
                    <a16:creationId xmlns:a16="http://schemas.microsoft.com/office/drawing/2014/main" id="{79D14D4B-F8D5-26B6-B76F-23AE86C40E0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a:extLst>
                  <a:ext uri="{FF2B5EF4-FFF2-40B4-BE49-F238E27FC236}">
                    <a16:creationId xmlns:a16="http://schemas.microsoft.com/office/drawing/2014/main" id="{11FE7C38-55AF-6DE2-FDB1-BDC411DE7D02}"/>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a:extLst>
                  <a:ext uri="{FF2B5EF4-FFF2-40B4-BE49-F238E27FC236}">
                    <a16:creationId xmlns:a16="http://schemas.microsoft.com/office/drawing/2014/main" id="{EFA397A1-C708-F579-2D1E-CB22D2A80572}"/>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a:extLst>
                  <a:ext uri="{FF2B5EF4-FFF2-40B4-BE49-F238E27FC236}">
                    <a16:creationId xmlns:a16="http://schemas.microsoft.com/office/drawing/2014/main" id="{4EA49F39-3E0D-71D5-1031-6C4515C1359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a:extLst>
                  <a:ext uri="{FF2B5EF4-FFF2-40B4-BE49-F238E27FC236}">
                    <a16:creationId xmlns:a16="http://schemas.microsoft.com/office/drawing/2014/main" id="{96B15DE2-539A-AB4C-7452-964C728CD3AB}"/>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a:extLst>
                  <a:ext uri="{FF2B5EF4-FFF2-40B4-BE49-F238E27FC236}">
                    <a16:creationId xmlns:a16="http://schemas.microsoft.com/office/drawing/2014/main" id="{433ACFB5-3C1C-2860-BCB6-9EC160A202B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a:extLst>
                <a:ext uri="{FF2B5EF4-FFF2-40B4-BE49-F238E27FC236}">
                  <a16:creationId xmlns:a16="http://schemas.microsoft.com/office/drawing/2014/main" id="{E91FFCC9-1DEF-6241-BB05-AC782FC2114C}"/>
                </a:ext>
              </a:extLst>
            </p:cNvPr>
            <p:cNvGrpSpPr>
              <a:grpSpLocks/>
            </p:cNvGrpSpPr>
            <p:nvPr/>
          </p:nvGrpSpPr>
          <p:grpSpPr bwMode="auto">
            <a:xfrm>
              <a:off x="1728" y="1200"/>
              <a:ext cx="572" cy="739"/>
              <a:chOff x="1776" y="2400"/>
              <a:chExt cx="816" cy="1056"/>
            </a:xfrm>
          </p:grpSpPr>
          <p:sp>
            <p:nvSpPr>
              <p:cNvPr id="75897" name="Rectangle 41">
                <a:extLst>
                  <a:ext uri="{FF2B5EF4-FFF2-40B4-BE49-F238E27FC236}">
                    <a16:creationId xmlns:a16="http://schemas.microsoft.com/office/drawing/2014/main" id="{5C313FE2-E5FD-E62E-2302-E6F53C0A77F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a:extLst>
                  <a:ext uri="{FF2B5EF4-FFF2-40B4-BE49-F238E27FC236}">
                    <a16:creationId xmlns:a16="http://schemas.microsoft.com/office/drawing/2014/main" id="{D00BF59B-7DB2-AB06-FD2F-A8000308A9C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a:extLst>
                  <a:ext uri="{FF2B5EF4-FFF2-40B4-BE49-F238E27FC236}">
                    <a16:creationId xmlns:a16="http://schemas.microsoft.com/office/drawing/2014/main" id="{64AE118F-C9D8-3AA1-D03D-F6FAC73644AF}"/>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a:extLst>
                  <a:ext uri="{FF2B5EF4-FFF2-40B4-BE49-F238E27FC236}">
                    <a16:creationId xmlns:a16="http://schemas.microsoft.com/office/drawing/2014/main" id="{93AE503A-EFDA-18CD-A722-34DF002A5BC3}"/>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a:extLst>
                  <a:ext uri="{FF2B5EF4-FFF2-40B4-BE49-F238E27FC236}">
                    <a16:creationId xmlns:a16="http://schemas.microsoft.com/office/drawing/2014/main" id="{D7571B67-4431-AB7C-F9B0-5C911A7CC43D}"/>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a:extLst>
                  <a:ext uri="{FF2B5EF4-FFF2-40B4-BE49-F238E27FC236}">
                    <a16:creationId xmlns:a16="http://schemas.microsoft.com/office/drawing/2014/main" id="{70018483-0FCC-AFA3-8DE0-59BA300E812D}"/>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a:extLst>
                  <a:ext uri="{FF2B5EF4-FFF2-40B4-BE49-F238E27FC236}">
                    <a16:creationId xmlns:a16="http://schemas.microsoft.com/office/drawing/2014/main" id="{DEB9AF43-1E8C-E456-7146-753AD961673A}"/>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a:extLst>
                  <a:ext uri="{FF2B5EF4-FFF2-40B4-BE49-F238E27FC236}">
                    <a16:creationId xmlns:a16="http://schemas.microsoft.com/office/drawing/2014/main" id="{668E139E-F1E9-448A-8E55-1A1F5F4C5184}"/>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a:extLst>
                  <a:ext uri="{FF2B5EF4-FFF2-40B4-BE49-F238E27FC236}">
                    <a16:creationId xmlns:a16="http://schemas.microsoft.com/office/drawing/2014/main" id="{CAEAC9E9-0DBF-4AF0-41A1-6B07D3480D3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a:extLst>
                  <a:ext uri="{FF2B5EF4-FFF2-40B4-BE49-F238E27FC236}">
                    <a16:creationId xmlns:a16="http://schemas.microsoft.com/office/drawing/2014/main" id="{E322A712-67F6-31A5-F7F7-5933975C1BD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a:extLst>
                  <a:ext uri="{FF2B5EF4-FFF2-40B4-BE49-F238E27FC236}">
                    <a16:creationId xmlns:a16="http://schemas.microsoft.com/office/drawing/2014/main" id="{FE0DB39A-75A3-C7A8-8330-03ACDB5AF2E4}"/>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a:extLst>
              <a:ext uri="{FF2B5EF4-FFF2-40B4-BE49-F238E27FC236}">
                <a16:creationId xmlns:a16="http://schemas.microsoft.com/office/drawing/2014/main" id="{8F527382-7520-044B-5B0D-16EAF5B8ACA5}"/>
              </a:ext>
            </a:extLst>
          </p:cNvPr>
          <p:cNvGrpSpPr>
            <a:grpSpLocks/>
          </p:cNvGrpSpPr>
          <p:nvPr/>
        </p:nvGrpSpPr>
        <p:grpSpPr bwMode="auto">
          <a:xfrm>
            <a:off x="922338" y="4800600"/>
            <a:ext cx="1439862" cy="1079500"/>
            <a:chOff x="864" y="2592"/>
            <a:chExt cx="1429" cy="1136"/>
          </a:xfrm>
        </p:grpSpPr>
        <p:grpSp>
          <p:nvGrpSpPr>
            <p:cNvPr id="75833" name="Group 53">
              <a:extLst>
                <a:ext uri="{FF2B5EF4-FFF2-40B4-BE49-F238E27FC236}">
                  <a16:creationId xmlns:a16="http://schemas.microsoft.com/office/drawing/2014/main" id="{6D4E5BCC-D002-8A8A-CBEB-AD44FB45B0DE}"/>
                </a:ext>
              </a:extLst>
            </p:cNvPr>
            <p:cNvGrpSpPr>
              <a:grpSpLocks/>
            </p:cNvGrpSpPr>
            <p:nvPr/>
          </p:nvGrpSpPr>
          <p:grpSpPr bwMode="auto">
            <a:xfrm rot="-982362">
              <a:off x="864" y="2592"/>
              <a:ext cx="517" cy="668"/>
              <a:chOff x="1776" y="2400"/>
              <a:chExt cx="816" cy="1056"/>
            </a:xfrm>
          </p:grpSpPr>
          <p:sp>
            <p:nvSpPr>
              <p:cNvPr id="75882" name="Rectangle 54">
                <a:extLst>
                  <a:ext uri="{FF2B5EF4-FFF2-40B4-BE49-F238E27FC236}">
                    <a16:creationId xmlns:a16="http://schemas.microsoft.com/office/drawing/2014/main" id="{20D347DE-C534-5A0F-73E3-075A08D8575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a:extLst>
                  <a:ext uri="{FF2B5EF4-FFF2-40B4-BE49-F238E27FC236}">
                    <a16:creationId xmlns:a16="http://schemas.microsoft.com/office/drawing/2014/main" id="{518D47C3-65CC-B496-A610-5578E77E7FF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a:extLst>
                  <a:ext uri="{FF2B5EF4-FFF2-40B4-BE49-F238E27FC236}">
                    <a16:creationId xmlns:a16="http://schemas.microsoft.com/office/drawing/2014/main" id="{CC0CE5EA-76EA-AFBF-EA1C-64381C3B01D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a:extLst>
                  <a:ext uri="{FF2B5EF4-FFF2-40B4-BE49-F238E27FC236}">
                    <a16:creationId xmlns:a16="http://schemas.microsoft.com/office/drawing/2014/main" id="{F27D53AB-BA45-9298-AB17-0A1E073EEE6B}"/>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a:extLst>
                  <a:ext uri="{FF2B5EF4-FFF2-40B4-BE49-F238E27FC236}">
                    <a16:creationId xmlns:a16="http://schemas.microsoft.com/office/drawing/2014/main" id="{4295B5E3-153F-CAE9-CB0C-A2151AD84BC5}"/>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a:extLst>
                  <a:ext uri="{FF2B5EF4-FFF2-40B4-BE49-F238E27FC236}">
                    <a16:creationId xmlns:a16="http://schemas.microsoft.com/office/drawing/2014/main" id="{E3224A23-452F-FDC5-8587-8DA7889B4CA9}"/>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a:extLst>
                  <a:ext uri="{FF2B5EF4-FFF2-40B4-BE49-F238E27FC236}">
                    <a16:creationId xmlns:a16="http://schemas.microsoft.com/office/drawing/2014/main" id="{218D57B0-B4E9-8F85-BEAA-9D601EFFC4E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a:extLst>
                  <a:ext uri="{FF2B5EF4-FFF2-40B4-BE49-F238E27FC236}">
                    <a16:creationId xmlns:a16="http://schemas.microsoft.com/office/drawing/2014/main" id="{F982E948-3D57-4FD7-704E-837ECEAA373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a:extLst>
                  <a:ext uri="{FF2B5EF4-FFF2-40B4-BE49-F238E27FC236}">
                    <a16:creationId xmlns:a16="http://schemas.microsoft.com/office/drawing/2014/main" id="{6061BAB7-5A18-8858-20D4-94078166BC8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a:extLst>
                  <a:ext uri="{FF2B5EF4-FFF2-40B4-BE49-F238E27FC236}">
                    <a16:creationId xmlns:a16="http://schemas.microsoft.com/office/drawing/2014/main" id="{619CDD42-3DED-E92A-640B-676D49A12EAC}"/>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a:extLst>
                  <a:ext uri="{FF2B5EF4-FFF2-40B4-BE49-F238E27FC236}">
                    <a16:creationId xmlns:a16="http://schemas.microsoft.com/office/drawing/2014/main" id="{8C775EC5-59D7-9271-8A10-0EF59666C41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a:extLst>
                <a:ext uri="{FF2B5EF4-FFF2-40B4-BE49-F238E27FC236}">
                  <a16:creationId xmlns:a16="http://schemas.microsoft.com/office/drawing/2014/main" id="{7B5051D4-66E1-B180-6991-41F5386E7EEA}"/>
                </a:ext>
              </a:extLst>
            </p:cNvPr>
            <p:cNvGrpSpPr>
              <a:grpSpLocks/>
            </p:cNvGrpSpPr>
            <p:nvPr/>
          </p:nvGrpSpPr>
          <p:grpSpPr bwMode="auto">
            <a:xfrm rot="894998">
              <a:off x="903" y="2904"/>
              <a:ext cx="517" cy="669"/>
              <a:chOff x="1776" y="2400"/>
              <a:chExt cx="816" cy="1056"/>
            </a:xfrm>
          </p:grpSpPr>
          <p:sp>
            <p:nvSpPr>
              <p:cNvPr id="75871" name="Rectangle 66">
                <a:extLst>
                  <a:ext uri="{FF2B5EF4-FFF2-40B4-BE49-F238E27FC236}">
                    <a16:creationId xmlns:a16="http://schemas.microsoft.com/office/drawing/2014/main" id="{1340255B-DCBA-972F-22B6-F760FF20B9AE}"/>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a:extLst>
                  <a:ext uri="{FF2B5EF4-FFF2-40B4-BE49-F238E27FC236}">
                    <a16:creationId xmlns:a16="http://schemas.microsoft.com/office/drawing/2014/main" id="{F508D7C9-25AB-E831-D662-A402F8E7BCDB}"/>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a:extLst>
                  <a:ext uri="{FF2B5EF4-FFF2-40B4-BE49-F238E27FC236}">
                    <a16:creationId xmlns:a16="http://schemas.microsoft.com/office/drawing/2014/main" id="{D0BDD525-BF58-CBC6-EA1B-1422C90B133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a:extLst>
                  <a:ext uri="{FF2B5EF4-FFF2-40B4-BE49-F238E27FC236}">
                    <a16:creationId xmlns:a16="http://schemas.microsoft.com/office/drawing/2014/main" id="{C492B7AB-4D1F-7986-1B2A-CA63BD1A4D99}"/>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a:extLst>
                  <a:ext uri="{FF2B5EF4-FFF2-40B4-BE49-F238E27FC236}">
                    <a16:creationId xmlns:a16="http://schemas.microsoft.com/office/drawing/2014/main" id="{0B60B81F-EDBD-43F2-D7A7-5B3BD00B5F5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a:extLst>
                  <a:ext uri="{FF2B5EF4-FFF2-40B4-BE49-F238E27FC236}">
                    <a16:creationId xmlns:a16="http://schemas.microsoft.com/office/drawing/2014/main" id="{F035DA15-BB7C-769E-4B76-48031EC494F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a:extLst>
                  <a:ext uri="{FF2B5EF4-FFF2-40B4-BE49-F238E27FC236}">
                    <a16:creationId xmlns:a16="http://schemas.microsoft.com/office/drawing/2014/main" id="{8C6BE668-E260-4E53-0421-67FB3F66CBF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a:extLst>
                  <a:ext uri="{FF2B5EF4-FFF2-40B4-BE49-F238E27FC236}">
                    <a16:creationId xmlns:a16="http://schemas.microsoft.com/office/drawing/2014/main" id="{30FEA81D-675A-1286-D73E-0C73D2C40B17}"/>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a:extLst>
                  <a:ext uri="{FF2B5EF4-FFF2-40B4-BE49-F238E27FC236}">
                    <a16:creationId xmlns:a16="http://schemas.microsoft.com/office/drawing/2014/main" id="{3722D324-7022-C25E-6838-0B9F9670D81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a:extLst>
                  <a:ext uri="{FF2B5EF4-FFF2-40B4-BE49-F238E27FC236}">
                    <a16:creationId xmlns:a16="http://schemas.microsoft.com/office/drawing/2014/main" id="{E9F81412-5E4B-D1BC-5714-8390FE7F6E36}"/>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a:extLst>
                  <a:ext uri="{FF2B5EF4-FFF2-40B4-BE49-F238E27FC236}">
                    <a16:creationId xmlns:a16="http://schemas.microsoft.com/office/drawing/2014/main" id="{029C6E4D-2353-1132-FECA-E0B8A692F30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a:extLst>
                <a:ext uri="{FF2B5EF4-FFF2-40B4-BE49-F238E27FC236}">
                  <a16:creationId xmlns:a16="http://schemas.microsoft.com/office/drawing/2014/main" id="{3190F180-EAC2-7A99-5F27-72BBD0C41530}"/>
                </a:ext>
              </a:extLst>
            </p:cNvPr>
            <p:cNvGrpSpPr>
              <a:grpSpLocks/>
            </p:cNvGrpSpPr>
            <p:nvPr/>
          </p:nvGrpSpPr>
          <p:grpSpPr bwMode="auto">
            <a:xfrm rot="-1151449">
              <a:off x="1283" y="3060"/>
              <a:ext cx="517" cy="668"/>
              <a:chOff x="1776" y="2400"/>
              <a:chExt cx="816" cy="1056"/>
            </a:xfrm>
          </p:grpSpPr>
          <p:sp>
            <p:nvSpPr>
              <p:cNvPr id="75860" name="Rectangle 78">
                <a:extLst>
                  <a:ext uri="{FF2B5EF4-FFF2-40B4-BE49-F238E27FC236}">
                    <a16:creationId xmlns:a16="http://schemas.microsoft.com/office/drawing/2014/main" id="{D098E8EF-FF12-CF92-E7E2-E6086C3314C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a:extLst>
                  <a:ext uri="{FF2B5EF4-FFF2-40B4-BE49-F238E27FC236}">
                    <a16:creationId xmlns:a16="http://schemas.microsoft.com/office/drawing/2014/main" id="{511F526F-C762-8D01-5A32-53A5D73D95E7}"/>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a:extLst>
                  <a:ext uri="{FF2B5EF4-FFF2-40B4-BE49-F238E27FC236}">
                    <a16:creationId xmlns:a16="http://schemas.microsoft.com/office/drawing/2014/main" id="{75132B19-F4F2-21D3-2398-862E7311D206}"/>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a:extLst>
                  <a:ext uri="{FF2B5EF4-FFF2-40B4-BE49-F238E27FC236}">
                    <a16:creationId xmlns:a16="http://schemas.microsoft.com/office/drawing/2014/main" id="{3211FF08-055D-36BA-ECAF-335272AAAA44}"/>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a:extLst>
                  <a:ext uri="{FF2B5EF4-FFF2-40B4-BE49-F238E27FC236}">
                    <a16:creationId xmlns:a16="http://schemas.microsoft.com/office/drawing/2014/main" id="{22DA2968-F2F2-90D9-D560-900B36B4B6D0}"/>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a:extLst>
                  <a:ext uri="{FF2B5EF4-FFF2-40B4-BE49-F238E27FC236}">
                    <a16:creationId xmlns:a16="http://schemas.microsoft.com/office/drawing/2014/main" id="{5C5BE506-CF91-767A-C04C-4ABC9F78754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a:extLst>
                  <a:ext uri="{FF2B5EF4-FFF2-40B4-BE49-F238E27FC236}">
                    <a16:creationId xmlns:a16="http://schemas.microsoft.com/office/drawing/2014/main" id="{FE62DC4B-9653-CBF5-0F42-ED6A9B9FD91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a:extLst>
                  <a:ext uri="{FF2B5EF4-FFF2-40B4-BE49-F238E27FC236}">
                    <a16:creationId xmlns:a16="http://schemas.microsoft.com/office/drawing/2014/main" id="{67B3461A-AC7F-781A-B1FE-58D00D63B5A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a:extLst>
                  <a:ext uri="{FF2B5EF4-FFF2-40B4-BE49-F238E27FC236}">
                    <a16:creationId xmlns:a16="http://schemas.microsoft.com/office/drawing/2014/main" id="{EB178E8C-7BA2-FEBF-9905-7925C7F13C7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a:extLst>
                  <a:ext uri="{FF2B5EF4-FFF2-40B4-BE49-F238E27FC236}">
                    <a16:creationId xmlns:a16="http://schemas.microsoft.com/office/drawing/2014/main" id="{194A3293-9190-D892-1773-65F37FE5047E}"/>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a:extLst>
                  <a:ext uri="{FF2B5EF4-FFF2-40B4-BE49-F238E27FC236}">
                    <a16:creationId xmlns:a16="http://schemas.microsoft.com/office/drawing/2014/main" id="{8F5B3155-69D6-2347-7E1D-889A74699F9C}"/>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a:extLst>
                <a:ext uri="{FF2B5EF4-FFF2-40B4-BE49-F238E27FC236}">
                  <a16:creationId xmlns:a16="http://schemas.microsoft.com/office/drawing/2014/main" id="{1B01CB3C-1AD5-B4EF-00A3-2B0B88E9A804}"/>
                </a:ext>
              </a:extLst>
            </p:cNvPr>
            <p:cNvGrpSpPr>
              <a:grpSpLocks/>
            </p:cNvGrpSpPr>
            <p:nvPr/>
          </p:nvGrpSpPr>
          <p:grpSpPr bwMode="auto">
            <a:xfrm rot="1033970">
              <a:off x="1595" y="2709"/>
              <a:ext cx="517" cy="668"/>
              <a:chOff x="1776" y="2400"/>
              <a:chExt cx="816" cy="1056"/>
            </a:xfrm>
          </p:grpSpPr>
          <p:sp>
            <p:nvSpPr>
              <p:cNvPr id="75849" name="Rectangle 90">
                <a:extLst>
                  <a:ext uri="{FF2B5EF4-FFF2-40B4-BE49-F238E27FC236}">
                    <a16:creationId xmlns:a16="http://schemas.microsoft.com/office/drawing/2014/main" id="{496A8ACC-3BD6-6EC4-1E82-4AC62F997781}"/>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a:extLst>
                  <a:ext uri="{FF2B5EF4-FFF2-40B4-BE49-F238E27FC236}">
                    <a16:creationId xmlns:a16="http://schemas.microsoft.com/office/drawing/2014/main" id="{24279DCD-F0CB-40A4-B7A1-C00FD0994615}"/>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a:extLst>
                  <a:ext uri="{FF2B5EF4-FFF2-40B4-BE49-F238E27FC236}">
                    <a16:creationId xmlns:a16="http://schemas.microsoft.com/office/drawing/2014/main" id="{73B85410-5FA4-836A-FB9C-EA05821D3DC8}"/>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a:extLst>
                  <a:ext uri="{FF2B5EF4-FFF2-40B4-BE49-F238E27FC236}">
                    <a16:creationId xmlns:a16="http://schemas.microsoft.com/office/drawing/2014/main" id="{5AB30301-5C21-37A3-71A2-AEFFAD927E81}"/>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a:extLst>
                  <a:ext uri="{FF2B5EF4-FFF2-40B4-BE49-F238E27FC236}">
                    <a16:creationId xmlns:a16="http://schemas.microsoft.com/office/drawing/2014/main" id="{F14EEDD6-C3A6-14F1-A5D7-DF7D3EE5D2C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a:extLst>
                  <a:ext uri="{FF2B5EF4-FFF2-40B4-BE49-F238E27FC236}">
                    <a16:creationId xmlns:a16="http://schemas.microsoft.com/office/drawing/2014/main" id="{0E60C9C0-1F84-F88A-B771-BCFDD5D2DAF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a:extLst>
                  <a:ext uri="{FF2B5EF4-FFF2-40B4-BE49-F238E27FC236}">
                    <a16:creationId xmlns:a16="http://schemas.microsoft.com/office/drawing/2014/main" id="{35CAD14B-C418-F12D-76BB-C0C99A2006F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a:extLst>
                  <a:ext uri="{FF2B5EF4-FFF2-40B4-BE49-F238E27FC236}">
                    <a16:creationId xmlns:a16="http://schemas.microsoft.com/office/drawing/2014/main" id="{DA2DB855-F999-660B-C0D6-2B955E67A60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a:extLst>
                  <a:ext uri="{FF2B5EF4-FFF2-40B4-BE49-F238E27FC236}">
                    <a16:creationId xmlns:a16="http://schemas.microsoft.com/office/drawing/2014/main" id="{F7BCC1E2-A30E-5195-2AC5-ADAA8F8075F8}"/>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a:extLst>
                  <a:ext uri="{FF2B5EF4-FFF2-40B4-BE49-F238E27FC236}">
                    <a16:creationId xmlns:a16="http://schemas.microsoft.com/office/drawing/2014/main" id="{2294B257-0722-0F0E-A546-EE6B77E616A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a:extLst>
                  <a:ext uri="{FF2B5EF4-FFF2-40B4-BE49-F238E27FC236}">
                    <a16:creationId xmlns:a16="http://schemas.microsoft.com/office/drawing/2014/main" id="{2822893C-FB65-A018-A6D5-DFD404B95155}"/>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a:extLst>
                <a:ext uri="{FF2B5EF4-FFF2-40B4-BE49-F238E27FC236}">
                  <a16:creationId xmlns:a16="http://schemas.microsoft.com/office/drawing/2014/main" id="{2D9DCEA2-0EE5-D5E0-5F8C-D32E6BC6EE31}"/>
                </a:ext>
              </a:extLst>
            </p:cNvPr>
            <p:cNvGrpSpPr>
              <a:grpSpLocks/>
            </p:cNvGrpSpPr>
            <p:nvPr/>
          </p:nvGrpSpPr>
          <p:grpSpPr bwMode="auto">
            <a:xfrm rot="-668041">
              <a:off x="1776" y="2976"/>
              <a:ext cx="517" cy="668"/>
              <a:chOff x="1776" y="2400"/>
              <a:chExt cx="816" cy="1056"/>
            </a:xfrm>
          </p:grpSpPr>
          <p:sp>
            <p:nvSpPr>
              <p:cNvPr id="75838" name="Rectangle 102">
                <a:extLst>
                  <a:ext uri="{FF2B5EF4-FFF2-40B4-BE49-F238E27FC236}">
                    <a16:creationId xmlns:a16="http://schemas.microsoft.com/office/drawing/2014/main" id="{970913FD-56F9-9865-AB89-F5B10168EBA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a:extLst>
                  <a:ext uri="{FF2B5EF4-FFF2-40B4-BE49-F238E27FC236}">
                    <a16:creationId xmlns:a16="http://schemas.microsoft.com/office/drawing/2014/main" id="{82BEB14F-A5F7-9789-D975-DE37B62BC05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a:extLst>
                  <a:ext uri="{FF2B5EF4-FFF2-40B4-BE49-F238E27FC236}">
                    <a16:creationId xmlns:a16="http://schemas.microsoft.com/office/drawing/2014/main" id="{77A35C4E-69A7-7D48-B35F-C45329A0CB63}"/>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a:extLst>
                  <a:ext uri="{FF2B5EF4-FFF2-40B4-BE49-F238E27FC236}">
                    <a16:creationId xmlns:a16="http://schemas.microsoft.com/office/drawing/2014/main" id="{0249465A-5331-0B38-E9B1-AF7EEDE6CE4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a:extLst>
                  <a:ext uri="{FF2B5EF4-FFF2-40B4-BE49-F238E27FC236}">
                    <a16:creationId xmlns:a16="http://schemas.microsoft.com/office/drawing/2014/main" id="{975222BE-550E-61C2-C19B-3BD8F6F841A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a:extLst>
                  <a:ext uri="{FF2B5EF4-FFF2-40B4-BE49-F238E27FC236}">
                    <a16:creationId xmlns:a16="http://schemas.microsoft.com/office/drawing/2014/main" id="{1EFC50EB-3D62-D95E-688C-5A9EE6F4856C}"/>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a:extLst>
                  <a:ext uri="{FF2B5EF4-FFF2-40B4-BE49-F238E27FC236}">
                    <a16:creationId xmlns:a16="http://schemas.microsoft.com/office/drawing/2014/main" id="{9CBF199A-D1FF-002E-4B5A-5ED43DA50C2F}"/>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a:extLst>
                  <a:ext uri="{FF2B5EF4-FFF2-40B4-BE49-F238E27FC236}">
                    <a16:creationId xmlns:a16="http://schemas.microsoft.com/office/drawing/2014/main" id="{5821482A-9700-FE3C-56DC-426B5F078095}"/>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a:extLst>
                  <a:ext uri="{FF2B5EF4-FFF2-40B4-BE49-F238E27FC236}">
                    <a16:creationId xmlns:a16="http://schemas.microsoft.com/office/drawing/2014/main" id="{E05DED60-F149-ACAD-E301-E45C7DDF546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a:extLst>
                  <a:ext uri="{FF2B5EF4-FFF2-40B4-BE49-F238E27FC236}">
                    <a16:creationId xmlns:a16="http://schemas.microsoft.com/office/drawing/2014/main" id="{B300D1DD-9739-BCD8-19E1-AAB787C6A77F}"/>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a:extLst>
                  <a:ext uri="{FF2B5EF4-FFF2-40B4-BE49-F238E27FC236}">
                    <a16:creationId xmlns:a16="http://schemas.microsoft.com/office/drawing/2014/main" id="{435AB32C-8615-EC61-85C5-C2A0564CDAD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a:extLst>
              <a:ext uri="{FF2B5EF4-FFF2-40B4-BE49-F238E27FC236}">
                <a16:creationId xmlns:a16="http://schemas.microsoft.com/office/drawing/2014/main" id="{AD268455-50A2-CF53-CA66-0898941B89F5}"/>
              </a:ext>
            </a:extLst>
          </p:cNvPr>
          <p:cNvGrpSpPr>
            <a:grpSpLocks/>
          </p:cNvGrpSpPr>
          <p:nvPr/>
        </p:nvGrpSpPr>
        <p:grpSpPr bwMode="auto">
          <a:xfrm>
            <a:off x="1524000" y="2667000"/>
            <a:ext cx="1441450" cy="1328738"/>
            <a:chOff x="1104" y="1680"/>
            <a:chExt cx="908" cy="837"/>
          </a:xfrm>
        </p:grpSpPr>
        <p:sp>
          <p:nvSpPr>
            <p:cNvPr id="75826" name="Rectangle 114">
              <a:extLst>
                <a:ext uri="{FF2B5EF4-FFF2-40B4-BE49-F238E27FC236}">
                  <a16:creationId xmlns:a16="http://schemas.microsoft.com/office/drawing/2014/main" id="{8C3B1628-2858-7AC1-17EB-369618C3D8BD}"/>
                </a:ext>
              </a:extLst>
            </p:cNvPr>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a:extLst>
                <a:ext uri="{FF2B5EF4-FFF2-40B4-BE49-F238E27FC236}">
                  <a16:creationId xmlns:a16="http://schemas.microsoft.com/office/drawing/2014/main" id="{BB211102-8000-AAAF-6BC8-D686EA98F4C3}"/>
                </a:ext>
              </a:extLst>
            </p:cNvPr>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a:extLst>
                <a:ext uri="{FF2B5EF4-FFF2-40B4-BE49-F238E27FC236}">
                  <a16:creationId xmlns:a16="http://schemas.microsoft.com/office/drawing/2014/main" id="{BEBBFB76-E00E-A718-D84D-537D68BBE2F6}"/>
                </a:ext>
              </a:extLst>
            </p:cNvPr>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a:extLst>
                <a:ext uri="{FF2B5EF4-FFF2-40B4-BE49-F238E27FC236}">
                  <a16:creationId xmlns:a16="http://schemas.microsoft.com/office/drawing/2014/main" id="{15897980-2575-95AC-C165-A659F1CA32F0}"/>
                </a:ext>
              </a:extLst>
            </p:cNvPr>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a:extLst>
                <a:ext uri="{FF2B5EF4-FFF2-40B4-BE49-F238E27FC236}">
                  <a16:creationId xmlns:a16="http://schemas.microsoft.com/office/drawing/2014/main" id="{C4A7FB61-A38F-E771-E4C0-3C7D7D042FA6}"/>
                </a:ext>
              </a:extLst>
            </p:cNvPr>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a:extLst>
                <a:ext uri="{FF2B5EF4-FFF2-40B4-BE49-F238E27FC236}">
                  <a16:creationId xmlns:a16="http://schemas.microsoft.com/office/drawing/2014/main" id="{C1AA9F77-4D37-BC5D-50EB-7A5398DAC79D}"/>
                </a:ext>
              </a:extLst>
            </p:cNvPr>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a:extLst>
                <a:ext uri="{FF2B5EF4-FFF2-40B4-BE49-F238E27FC236}">
                  <a16:creationId xmlns:a16="http://schemas.microsoft.com/office/drawing/2014/main" id="{459E5D3F-F695-A485-41C9-5AECA4EC1BBA}"/>
                </a:ext>
              </a:extLst>
            </p:cNvPr>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a:extLst>
              <a:ext uri="{FF2B5EF4-FFF2-40B4-BE49-F238E27FC236}">
                <a16:creationId xmlns:a16="http://schemas.microsoft.com/office/drawing/2014/main" id="{1109A6C3-5AED-4395-E81E-74C0648F6172}"/>
              </a:ext>
            </a:extLst>
          </p:cNvPr>
          <p:cNvGrpSpPr>
            <a:grpSpLocks/>
          </p:cNvGrpSpPr>
          <p:nvPr/>
        </p:nvGrpSpPr>
        <p:grpSpPr bwMode="auto">
          <a:xfrm>
            <a:off x="6172200" y="2743200"/>
            <a:ext cx="1439863" cy="1439863"/>
            <a:chOff x="4224" y="1536"/>
            <a:chExt cx="1248" cy="1056"/>
          </a:xfrm>
        </p:grpSpPr>
        <p:sp>
          <p:nvSpPr>
            <p:cNvPr id="75819" name="Rectangle 122">
              <a:extLst>
                <a:ext uri="{FF2B5EF4-FFF2-40B4-BE49-F238E27FC236}">
                  <a16:creationId xmlns:a16="http://schemas.microsoft.com/office/drawing/2014/main" id="{0AA98C18-E156-3135-4F31-06AF8DD17BE4}"/>
                </a:ext>
              </a:extLst>
            </p:cNvPr>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a:extLst>
                <a:ext uri="{FF2B5EF4-FFF2-40B4-BE49-F238E27FC236}">
                  <a16:creationId xmlns:a16="http://schemas.microsoft.com/office/drawing/2014/main" id="{08F9F66B-05BC-1E7A-3548-245E67F4FDD5}"/>
                </a:ext>
              </a:extLst>
            </p:cNvPr>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a:extLst>
                <a:ext uri="{FF2B5EF4-FFF2-40B4-BE49-F238E27FC236}">
                  <a16:creationId xmlns:a16="http://schemas.microsoft.com/office/drawing/2014/main" id="{D6B3F194-2027-0503-48DF-C44F6112F11F}"/>
                </a:ext>
              </a:extLst>
            </p:cNvPr>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a:extLst>
                <a:ext uri="{FF2B5EF4-FFF2-40B4-BE49-F238E27FC236}">
                  <a16:creationId xmlns:a16="http://schemas.microsoft.com/office/drawing/2014/main" id="{650A5C69-0442-A597-5620-DE152832EDD6}"/>
                </a:ext>
              </a:extLst>
            </p:cNvPr>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a:extLst>
                <a:ext uri="{FF2B5EF4-FFF2-40B4-BE49-F238E27FC236}">
                  <a16:creationId xmlns:a16="http://schemas.microsoft.com/office/drawing/2014/main" id="{F24728D1-CD65-73DC-7FDF-749B1F48EA06}"/>
                </a:ext>
              </a:extLst>
            </p:cNvPr>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a:extLst>
                <a:ext uri="{FF2B5EF4-FFF2-40B4-BE49-F238E27FC236}">
                  <a16:creationId xmlns:a16="http://schemas.microsoft.com/office/drawing/2014/main" id="{DCB703A9-3FBE-5078-E7A6-3590027AB67C}"/>
                </a:ext>
              </a:extLst>
            </p:cNvPr>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a:extLst>
                <a:ext uri="{FF2B5EF4-FFF2-40B4-BE49-F238E27FC236}">
                  <a16:creationId xmlns:a16="http://schemas.microsoft.com/office/drawing/2014/main" id="{FCCB7313-5090-8D39-07DD-503BE3DFEDFC}"/>
                </a:ext>
              </a:extLst>
            </p:cNvPr>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a:extLst>
              <a:ext uri="{FF2B5EF4-FFF2-40B4-BE49-F238E27FC236}">
                <a16:creationId xmlns:a16="http://schemas.microsoft.com/office/drawing/2014/main" id="{037197B0-2C80-E368-73CB-0E0DA76F0361}"/>
              </a:ext>
            </a:extLst>
          </p:cNvPr>
          <p:cNvGrpSpPr>
            <a:grpSpLocks/>
          </p:cNvGrpSpPr>
          <p:nvPr/>
        </p:nvGrpSpPr>
        <p:grpSpPr bwMode="auto">
          <a:xfrm>
            <a:off x="5334000" y="1447800"/>
            <a:ext cx="1430338" cy="919163"/>
            <a:chOff x="867" y="1011"/>
            <a:chExt cx="901" cy="579"/>
          </a:xfrm>
        </p:grpSpPr>
        <p:sp>
          <p:nvSpPr>
            <p:cNvPr id="75805" name="Freeform 130">
              <a:extLst>
                <a:ext uri="{FF2B5EF4-FFF2-40B4-BE49-F238E27FC236}">
                  <a16:creationId xmlns:a16="http://schemas.microsoft.com/office/drawing/2014/main" id="{017E2D8F-C3B4-AAC9-E764-57E79EC59737}"/>
                </a:ext>
              </a:extLst>
            </p:cNvPr>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a:extLst>
                <a:ext uri="{FF2B5EF4-FFF2-40B4-BE49-F238E27FC236}">
                  <a16:creationId xmlns:a16="http://schemas.microsoft.com/office/drawing/2014/main" id="{B9E7C2F9-4924-79EA-48B4-B8177E051755}"/>
                </a:ext>
              </a:extLst>
            </p:cNvPr>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a:extLst>
                <a:ext uri="{FF2B5EF4-FFF2-40B4-BE49-F238E27FC236}">
                  <a16:creationId xmlns:a16="http://schemas.microsoft.com/office/drawing/2014/main" id="{46D2CD9D-304E-1672-9AC0-19F3D30F5037}"/>
                </a:ext>
              </a:extLst>
            </p:cNvPr>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a:extLst>
                <a:ext uri="{FF2B5EF4-FFF2-40B4-BE49-F238E27FC236}">
                  <a16:creationId xmlns:a16="http://schemas.microsoft.com/office/drawing/2014/main" id="{13101BEE-99CB-A185-9563-43C0C69B6404}"/>
                </a:ext>
              </a:extLst>
            </p:cNvPr>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a:extLst>
                <a:ext uri="{FF2B5EF4-FFF2-40B4-BE49-F238E27FC236}">
                  <a16:creationId xmlns:a16="http://schemas.microsoft.com/office/drawing/2014/main" id="{BAA86804-8811-FA0F-94BA-003E5C99AB56}"/>
                </a:ext>
              </a:extLst>
            </p:cNvPr>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a:extLst>
                <a:ext uri="{FF2B5EF4-FFF2-40B4-BE49-F238E27FC236}">
                  <a16:creationId xmlns:a16="http://schemas.microsoft.com/office/drawing/2014/main" id="{BF35FE56-B6D2-7717-B1E4-A4EFB4F0C7CD}"/>
                </a:ext>
              </a:extLst>
            </p:cNvPr>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a:extLst>
                <a:ext uri="{FF2B5EF4-FFF2-40B4-BE49-F238E27FC236}">
                  <a16:creationId xmlns:a16="http://schemas.microsoft.com/office/drawing/2014/main" id="{C5543A04-5FF6-41AE-DD16-D411B80E9347}"/>
                </a:ext>
              </a:extLst>
            </p:cNvPr>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a:extLst>
                <a:ext uri="{FF2B5EF4-FFF2-40B4-BE49-F238E27FC236}">
                  <a16:creationId xmlns:a16="http://schemas.microsoft.com/office/drawing/2014/main" id="{6EAC3D48-6266-7114-EEE2-E9C13E14E0DE}"/>
                </a:ext>
              </a:extLst>
            </p:cNvPr>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a:extLst>
                <a:ext uri="{FF2B5EF4-FFF2-40B4-BE49-F238E27FC236}">
                  <a16:creationId xmlns:a16="http://schemas.microsoft.com/office/drawing/2014/main" id="{16964A7B-F19F-F902-E6AD-99859BC2BFDD}"/>
                </a:ext>
              </a:extLst>
            </p:cNvPr>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a:extLst>
                <a:ext uri="{FF2B5EF4-FFF2-40B4-BE49-F238E27FC236}">
                  <a16:creationId xmlns:a16="http://schemas.microsoft.com/office/drawing/2014/main" id="{9F546626-BB57-F562-E9E0-61D756BD2C7C}"/>
                </a:ext>
              </a:extLst>
            </p:cNvPr>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a:extLst>
                <a:ext uri="{FF2B5EF4-FFF2-40B4-BE49-F238E27FC236}">
                  <a16:creationId xmlns:a16="http://schemas.microsoft.com/office/drawing/2014/main" id="{BDDA228A-5F85-09B2-D9F7-7E8CB227E63A}"/>
                </a:ext>
              </a:extLst>
            </p:cNvPr>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a:extLst>
                <a:ext uri="{FF2B5EF4-FFF2-40B4-BE49-F238E27FC236}">
                  <a16:creationId xmlns:a16="http://schemas.microsoft.com/office/drawing/2014/main" id="{5BE98510-0ADD-5ABC-9222-1B56C8B7A0CF}"/>
                </a:ext>
              </a:extLst>
            </p:cNvPr>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a:extLst>
                <a:ext uri="{FF2B5EF4-FFF2-40B4-BE49-F238E27FC236}">
                  <a16:creationId xmlns:a16="http://schemas.microsoft.com/office/drawing/2014/main" id="{5810A8AB-17F1-1019-C77D-00E58D2A179F}"/>
                </a:ext>
              </a:extLst>
            </p:cNvPr>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a:extLst>
                <a:ext uri="{FF2B5EF4-FFF2-40B4-BE49-F238E27FC236}">
                  <a16:creationId xmlns:a16="http://schemas.microsoft.com/office/drawing/2014/main" id="{AC7CAB03-4BD4-CC67-CB25-071071D4F5C1}"/>
                </a:ext>
              </a:extLst>
            </p:cNvPr>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a:extLst>
              <a:ext uri="{FF2B5EF4-FFF2-40B4-BE49-F238E27FC236}">
                <a16:creationId xmlns:a16="http://schemas.microsoft.com/office/drawing/2014/main" id="{8F0406C5-4BB6-6E2B-B6F3-F25B24A61827}"/>
              </a:ext>
            </a:extLst>
          </p:cNvPr>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a:extLst>
              <a:ext uri="{FF2B5EF4-FFF2-40B4-BE49-F238E27FC236}">
                <a16:creationId xmlns:a16="http://schemas.microsoft.com/office/drawing/2014/main" id="{82AD07AB-E4D8-8E3F-2698-D716858CCA29}"/>
              </a:ext>
            </a:extLst>
          </p:cNvPr>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a:extLst>
              <a:ext uri="{FF2B5EF4-FFF2-40B4-BE49-F238E27FC236}">
                <a16:creationId xmlns:a16="http://schemas.microsoft.com/office/drawing/2014/main" id="{6A2D633B-25E5-6CAA-3734-46ABE17AC463}"/>
              </a:ext>
            </a:extLst>
          </p:cNvPr>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a:extLst>
              <a:ext uri="{FF2B5EF4-FFF2-40B4-BE49-F238E27FC236}">
                <a16:creationId xmlns:a16="http://schemas.microsoft.com/office/drawing/2014/main" id="{1A01EC61-419D-A1AB-9062-D3023ED7642C}"/>
              </a:ext>
            </a:extLst>
          </p:cNvPr>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a:extLst>
              <a:ext uri="{FF2B5EF4-FFF2-40B4-BE49-F238E27FC236}">
                <a16:creationId xmlns:a16="http://schemas.microsoft.com/office/drawing/2014/main" id="{5AAB1475-233C-A54F-5B38-83C33F873207}"/>
              </a:ext>
            </a:extLst>
          </p:cNvPr>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a:extLst>
              <a:ext uri="{FF2B5EF4-FFF2-40B4-BE49-F238E27FC236}">
                <a16:creationId xmlns:a16="http://schemas.microsoft.com/office/drawing/2014/main" id="{A40957C0-BD37-3708-2418-7F4528D603C0}"/>
              </a:ext>
            </a:extLst>
          </p:cNvPr>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a:extLst>
              <a:ext uri="{FF2B5EF4-FFF2-40B4-BE49-F238E27FC236}">
                <a16:creationId xmlns:a16="http://schemas.microsoft.com/office/drawing/2014/main" id="{8BF98DF7-D5DA-A2DA-33CE-50A8F900DFD6}"/>
              </a:ext>
            </a:extLst>
          </p:cNvPr>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a:extLst>
              <a:ext uri="{FF2B5EF4-FFF2-40B4-BE49-F238E27FC236}">
                <a16:creationId xmlns:a16="http://schemas.microsoft.com/office/drawing/2014/main" id="{ED498DB5-DD93-7D58-8EF8-48063942DFBB}"/>
              </a:ext>
            </a:extLst>
          </p:cNvPr>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a:extLst>
              <a:ext uri="{FF2B5EF4-FFF2-40B4-BE49-F238E27FC236}">
                <a16:creationId xmlns:a16="http://schemas.microsoft.com/office/drawing/2014/main" id="{EC8B2392-DF6E-659F-72AA-5BF18B647116}"/>
              </a:ext>
            </a:extLst>
          </p:cNvPr>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a:extLst>
              <a:ext uri="{FF2B5EF4-FFF2-40B4-BE49-F238E27FC236}">
                <a16:creationId xmlns:a16="http://schemas.microsoft.com/office/drawing/2014/main" id="{CDC42404-C1FA-7AA5-D1EF-0A72CD154D15}"/>
              </a:ext>
            </a:extLst>
          </p:cNvPr>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a:extLst>
              <a:ext uri="{FF2B5EF4-FFF2-40B4-BE49-F238E27FC236}">
                <a16:creationId xmlns:a16="http://schemas.microsoft.com/office/drawing/2014/main" id="{29E670EF-5F59-18B7-2D3D-72C1B5FE6A4E}"/>
              </a:ext>
            </a:extLst>
          </p:cNvPr>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a:extLst>
              <a:ext uri="{FF2B5EF4-FFF2-40B4-BE49-F238E27FC236}">
                <a16:creationId xmlns:a16="http://schemas.microsoft.com/office/drawing/2014/main" id="{1D71E62B-DBAF-4E87-A1B6-FFE7898DA834}"/>
              </a:ext>
            </a:extLst>
          </p:cNvPr>
          <p:cNvGrpSpPr>
            <a:grpSpLocks/>
          </p:cNvGrpSpPr>
          <p:nvPr/>
        </p:nvGrpSpPr>
        <p:grpSpPr bwMode="auto">
          <a:xfrm>
            <a:off x="2538413" y="1479550"/>
            <a:ext cx="1387475" cy="863600"/>
            <a:chOff x="1743" y="932"/>
            <a:chExt cx="874" cy="544"/>
          </a:xfrm>
        </p:grpSpPr>
        <p:sp>
          <p:nvSpPr>
            <p:cNvPr id="75798" name="Freeform 156">
              <a:extLst>
                <a:ext uri="{FF2B5EF4-FFF2-40B4-BE49-F238E27FC236}">
                  <a16:creationId xmlns:a16="http://schemas.microsoft.com/office/drawing/2014/main" id="{80A05ADB-4A79-FF20-1147-C92040418FD3}"/>
                </a:ext>
              </a:extLst>
            </p:cNvPr>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a:extLst>
                <a:ext uri="{FF2B5EF4-FFF2-40B4-BE49-F238E27FC236}">
                  <a16:creationId xmlns:a16="http://schemas.microsoft.com/office/drawing/2014/main" id="{BE72A2FC-9718-3ED8-3BF2-87382AC39921}"/>
                </a:ext>
              </a:extLst>
            </p:cNvPr>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a:extLst>
                <a:ext uri="{FF2B5EF4-FFF2-40B4-BE49-F238E27FC236}">
                  <a16:creationId xmlns:a16="http://schemas.microsoft.com/office/drawing/2014/main" id="{4C436086-04E9-A160-3447-E5C1040E2C7C}"/>
                </a:ext>
              </a:extLst>
            </p:cNvPr>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a:extLst>
                <a:ext uri="{FF2B5EF4-FFF2-40B4-BE49-F238E27FC236}">
                  <a16:creationId xmlns:a16="http://schemas.microsoft.com/office/drawing/2014/main" id="{78A70146-1252-A11F-99AA-A21854A2F46E}"/>
                </a:ext>
              </a:extLst>
            </p:cNvPr>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a:extLst>
                <a:ext uri="{FF2B5EF4-FFF2-40B4-BE49-F238E27FC236}">
                  <a16:creationId xmlns:a16="http://schemas.microsoft.com/office/drawing/2014/main" id="{9FE53B7B-B7D6-552B-F148-9167CB0ADDDC}"/>
                </a:ext>
              </a:extLst>
            </p:cNvPr>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a:extLst>
                <a:ext uri="{FF2B5EF4-FFF2-40B4-BE49-F238E27FC236}">
                  <a16:creationId xmlns:a16="http://schemas.microsoft.com/office/drawing/2014/main" id="{C71AD3A3-539A-6DFA-6122-E2D8E153E8C2}"/>
                </a:ext>
              </a:extLst>
            </p:cNvPr>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a:extLst>
                <a:ext uri="{FF2B5EF4-FFF2-40B4-BE49-F238E27FC236}">
                  <a16:creationId xmlns:a16="http://schemas.microsoft.com/office/drawing/2014/main" id="{15AB55D8-AC42-F586-327E-1D1AA529CF60}"/>
                </a:ext>
              </a:extLst>
            </p:cNvPr>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a:extLst>
              <a:ext uri="{FF2B5EF4-FFF2-40B4-BE49-F238E27FC236}">
                <a16:creationId xmlns:a16="http://schemas.microsoft.com/office/drawing/2014/main" id="{EFBCA884-46B7-982F-D196-68C130A0E577}"/>
              </a:ext>
            </a:extLst>
          </p:cNvPr>
          <p:cNvSpPr txBox="1">
            <a:spLocks noChangeArrowheads="1"/>
          </p:cNvSpPr>
          <p:nvPr/>
        </p:nvSpPr>
        <p:spPr bwMode="auto">
          <a:xfrm>
            <a:off x="3222624" y="3506223"/>
            <a:ext cx="2738437" cy="1877437"/>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(3) problem resolution</a:t>
            </a:r>
          </a:p>
          <a:p>
            <a:r>
              <a:rPr lang="en-GB" altLang="x-none" sz="1800" dirty="0">
                <a:latin typeface="Helvetica" charset="0"/>
              </a:rPr>
              <a:t>Issues</a:t>
            </a:r>
          </a:p>
          <a:p>
            <a:pPr marL="285750" indent="-285750">
              <a:buFont typeface="Arial" panose="020B0604020202020204" pitchFamily="34" charset="0"/>
              <a:buChar char="•"/>
            </a:pPr>
            <a:r>
              <a:rPr lang="en-GB" altLang="x-none" sz="1600" dirty="0">
                <a:latin typeface="Helvetica" charset="0"/>
              </a:rPr>
              <a:t>Correctness</a:t>
            </a:r>
          </a:p>
          <a:p>
            <a:pPr marL="285750" indent="-285750">
              <a:buFont typeface="Arial" panose="020B0604020202020204" pitchFamily="34" charset="0"/>
              <a:buChar char="•"/>
            </a:pPr>
            <a:r>
              <a:rPr lang="en-GB" altLang="x-none" sz="1600" dirty="0">
                <a:latin typeface="Helvetica" charset="0"/>
              </a:rPr>
              <a:t>Maintainability</a:t>
            </a:r>
          </a:p>
          <a:p>
            <a:pPr marL="285750" indent="-285750">
              <a:buFont typeface="Arial" panose="020B0604020202020204" pitchFamily="34" charset="0"/>
              <a:buChar char="•"/>
            </a:pPr>
            <a:r>
              <a:rPr lang="en-GB" altLang="x-none" sz="1600" dirty="0">
                <a:latin typeface="Helvetica" charset="0"/>
              </a:rPr>
              <a:t>Risk of regression</a:t>
            </a:r>
          </a:p>
          <a:p>
            <a:pPr marL="285750" indent="-285750">
              <a:buFont typeface="Arial" panose="020B0604020202020204" pitchFamily="34" charset="0"/>
              <a:buChar char="•"/>
            </a:pPr>
            <a:r>
              <a:rPr lang="en-GB" altLang="x-none" sz="1600" dirty="0">
                <a:latin typeface="Helvetica" charset="0"/>
              </a:rPr>
              <a:t>Consistency</a:t>
            </a:r>
          </a:p>
          <a:p>
            <a:pPr marL="285750" indent="-285750">
              <a:buFont typeface="Arial" panose="020B0604020202020204" pitchFamily="34" charset="0"/>
              <a:buChar char="•"/>
            </a:pPr>
            <a:r>
              <a:rPr lang="en-GB" altLang="x-none" sz="1600" dirty="0">
                <a:latin typeface="Helvetica" charset="0"/>
              </a:rPr>
              <a:t>Effort vs payoff</a:t>
            </a:r>
          </a:p>
        </p:txBody>
      </p:sp>
      <p:grpSp>
        <p:nvGrpSpPr>
          <p:cNvPr id="7" name="Group 6">
            <a:extLst>
              <a:ext uri="{FF2B5EF4-FFF2-40B4-BE49-F238E27FC236}">
                <a16:creationId xmlns:a16="http://schemas.microsoft.com/office/drawing/2014/main" id="{073EC0BB-9BA3-30E6-2373-3C65CC3CB9FC}"/>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74C299B8-701C-7DB4-1091-F29D875B1692}"/>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7DA7635-F767-A0CB-17E4-06CAFD0FD7B1}"/>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129C5058-DB66-C91B-AD5D-1D1DE5D530EC}"/>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9300B14-E812-88FA-24AA-327C9D409F61}"/>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FFCF0305-C1CF-AB86-C16B-655D15E28D3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6FED91A7-1454-56C8-0A9A-0DE77999B276}"/>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BDF5E8E1-5BFA-41BC-4B45-6AA55A476C8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3393409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16739" name="Rectangle 2"/>
          <p:cNvSpPr>
            <a:spLocks noGrp="1" noChangeArrowheads="1"/>
          </p:cNvSpPr>
          <p:nvPr>
            <p:ph type="title"/>
          </p:nvPr>
        </p:nvSpPr>
        <p:spPr>
          <a:xfrm>
            <a:off x="685800" y="818728"/>
            <a:ext cx="7772400" cy="838200"/>
          </a:xfrm>
        </p:spPr>
        <p:txBody>
          <a:bodyPr/>
          <a:lstStyle/>
          <a:p>
            <a:pPr eaLnBrk="1" hangingPunct="1"/>
            <a:r>
              <a:rPr lang="en-GB" altLang="x-none" dirty="0"/>
              <a:t>Redistribute Responsibilities</a:t>
            </a:r>
          </a:p>
        </p:txBody>
      </p:sp>
      <p:sp>
        <p:nvSpPr>
          <p:cNvPr id="116740" name="Text Box 3"/>
          <p:cNvSpPr txBox="1">
            <a:spLocks noChangeArrowheads="1"/>
          </p:cNvSpPr>
          <p:nvPr/>
        </p:nvSpPr>
        <p:spPr bwMode="auto">
          <a:xfrm>
            <a:off x="2925763" y="4193753"/>
            <a:ext cx="3290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Eliminate Navigation Code</a:t>
            </a:r>
          </a:p>
        </p:txBody>
      </p:sp>
      <p:sp>
        <p:nvSpPr>
          <p:cNvPr id="116741" name="Freeform 4"/>
          <p:cNvSpPr>
            <a:spLocks/>
          </p:cNvSpPr>
          <p:nvPr/>
        </p:nvSpPr>
        <p:spPr bwMode="auto">
          <a:xfrm>
            <a:off x="1295400" y="1580728"/>
            <a:ext cx="762000" cy="4191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2" name="Text Box 5"/>
          <p:cNvSpPr txBox="1">
            <a:spLocks noChangeArrowheads="1"/>
          </p:cNvSpPr>
          <p:nvPr/>
        </p:nvSpPr>
        <p:spPr bwMode="auto">
          <a:xfrm>
            <a:off x="1371600" y="5031953"/>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a:latin typeface="Gill Sans" charset="0"/>
              </a:rPr>
              <a:t>Data containers</a:t>
            </a:r>
          </a:p>
        </p:txBody>
      </p:sp>
      <p:sp>
        <p:nvSpPr>
          <p:cNvPr id="116743" name="Text Box 6"/>
          <p:cNvSpPr txBox="1">
            <a:spLocks noChangeArrowheads="1"/>
          </p:cNvSpPr>
          <p:nvPr/>
        </p:nvSpPr>
        <p:spPr bwMode="auto">
          <a:xfrm>
            <a:off x="5334000" y="2225253"/>
            <a:ext cx="1849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Monster client</a:t>
            </a:r>
            <a:br>
              <a:rPr lang="en-GB" altLang="x-none" sz="1800" dirty="0">
                <a:latin typeface="Gill Sans" charset="0"/>
              </a:rPr>
            </a:br>
            <a:r>
              <a:rPr lang="en-GB" altLang="x-none" sz="1800" dirty="0">
                <a:latin typeface="Gill Sans" charset="0"/>
              </a:rPr>
              <a:t>of data containers</a:t>
            </a:r>
          </a:p>
        </p:txBody>
      </p:sp>
      <p:sp>
        <p:nvSpPr>
          <p:cNvPr id="116744" name="Freeform 7"/>
          <p:cNvSpPr>
            <a:spLocks/>
          </p:cNvSpPr>
          <p:nvPr/>
        </p:nvSpPr>
        <p:spPr bwMode="auto">
          <a:xfrm flipH="1">
            <a:off x="5791200" y="1580728"/>
            <a:ext cx="1828800" cy="17526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5" name="Text Box 8"/>
          <p:cNvSpPr txBox="1">
            <a:spLocks noChangeArrowheads="1"/>
          </p:cNvSpPr>
          <p:nvPr/>
        </p:nvSpPr>
        <p:spPr bwMode="auto">
          <a:xfrm>
            <a:off x="6359525" y="3507953"/>
            <a:ext cx="233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Split Up God Class</a:t>
            </a:r>
          </a:p>
        </p:txBody>
      </p:sp>
      <p:sp>
        <p:nvSpPr>
          <p:cNvPr id="116746" name="Text Box 9"/>
          <p:cNvSpPr txBox="1">
            <a:spLocks noChangeArrowheads="1"/>
          </p:cNvSpPr>
          <p:nvPr/>
        </p:nvSpPr>
        <p:spPr bwMode="auto">
          <a:xfrm>
            <a:off x="711200" y="5800303"/>
            <a:ext cx="372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Move Behaviour Close to Data</a:t>
            </a:r>
          </a:p>
        </p:txBody>
      </p:sp>
      <p:sp>
        <p:nvSpPr>
          <p:cNvPr id="116747" name="Freeform 10"/>
          <p:cNvSpPr>
            <a:spLocks/>
          </p:cNvSpPr>
          <p:nvPr/>
        </p:nvSpPr>
        <p:spPr bwMode="auto">
          <a:xfrm>
            <a:off x="4343400" y="3866728"/>
            <a:ext cx="3276600" cy="2133600"/>
          </a:xfrm>
          <a:custGeom>
            <a:avLst/>
            <a:gdLst>
              <a:gd name="T0" fmla="*/ 2147483646 w 2112"/>
              <a:gd name="T1" fmla="*/ 0 h 1152"/>
              <a:gd name="T2" fmla="*/ 2147483646 w 2112"/>
              <a:gd name="T3" fmla="*/ 2147483646 h 1152"/>
              <a:gd name="T4" fmla="*/ 0 w 2112"/>
              <a:gd name="T5" fmla="*/ 2147483646 h 1152"/>
              <a:gd name="T6" fmla="*/ 0 60000 65536"/>
              <a:gd name="T7" fmla="*/ 0 60000 65536"/>
              <a:gd name="T8" fmla="*/ 0 60000 65536"/>
              <a:gd name="T9" fmla="*/ 0 w 2112"/>
              <a:gd name="T10" fmla="*/ 0 h 1152"/>
              <a:gd name="T11" fmla="*/ 2112 w 2112"/>
              <a:gd name="T12" fmla="*/ 1152 h 1152"/>
            </a:gdLst>
            <a:ahLst/>
            <a:cxnLst>
              <a:cxn ang="T6">
                <a:pos x="T0" y="T1"/>
              </a:cxn>
              <a:cxn ang="T7">
                <a:pos x="T2" y="T3"/>
              </a:cxn>
              <a:cxn ang="T8">
                <a:pos x="T4" y="T5"/>
              </a:cxn>
            </a:cxnLst>
            <a:rect l="T9" t="T10" r="T11" b="T12"/>
            <a:pathLst>
              <a:path w="2112" h="1152">
                <a:moveTo>
                  <a:pt x="2112" y="0"/>
                </a:moveTo>
                <a:cubicBezTo>
                  <a:pt x="2047" y="288"/>
                  <a:pt x="1983" y="576"/>
                  <a:pt x="1632" y="768"/>
                </a:cubicBezTo>
                <a:cubicBezTo>
                  <a:pt x="1280" y="959"/>
                  <a:pt x="640" y="1055"/>
                  <a:pt x="0" y="1152"/>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8" name="Freeform 11"/>
          <p:cNvSpPr>
            <a:spLocks/>
          </p:cNvSpPr>
          <p:nvPr/>
        </p:nvSpPr>
        <p:spPr bwMode="auto">
          <a:xfrm>
            <a:off x="4343400" y="4552528"/>
            <a:ext cx="811213" cy="1295400"/>
          </a:xfrm>
          <a:custGeom>
            <a:avLst/>
            <a:gdLst>
              <a:gd name="T0" fmla="*/ 2147483646 w 511"/>
              <a:gd name="T1" fmla="*/ 0 h 816"/>
              <a:gd name="T2" fmla="*/ 2147483646 w 511"/>
              <a:gd name="T3" fmla="*/ 2147483646 h 816"/>
              <a:gd name="T4" fmla="*/ 0 w 511"/>
              <a:gd name="T5" fmla="*/ 2147483646 h 816"/>
              <a:gd name="T6" fmla="*/ 0 60000 65536"/>
              <a:gd name="T7" fmla="*/ 0 60000 65536"/>
              <a:gd name="T8" fmla="*/ 0 60000 65536"/>
              <a:gd name="T9" fmla="*/ 0 w 511"/>
              <a:gd name="T10" fmla="*/ 0 h 816"/>
              <a:gd name="T11" fmla="*/ 511 w 511"/>
              <a:gd name="T12" fmla="*/ 816 h 816"/>
            </a:gdLst>
            <a:ahLst/>
            <a:cxnLst>
              <a:cxn ang="T6">
                <a:pos x="T0" y="T1"/>
              </a:cxn>
              <a:cxn ang="T7">
                <a:pos x="T2" y="T3"/>
              </a:cxn>
              <a:cxn ang="T8">
                <a:pos x="T4" y="T5"/>
              </a:cxn>
            </a:cxnLst>
            <a:rect l="T9" t="T10" r="T11" b="T12"/>
            <a:pathLst>
              <a:path w="511" h="816">
                <a:moveTo>
                  <a:pt x="480" y="0"/>
                </a:moveTo>
                <a:cubicBezTo>
                  <a:pt x="495" y="148"/>
                  <a:pt x="511" y="296"/>
                  <a:pt x="432" y="432"/>
                </a:cubicBezTo>
                <a:cubicBezTo>
                  <a:pt x="352" y="567"/>
                  <a:pt x="176" y="691"/>
                  <a:pt x="0" y="816"/>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9" name="Freeform 12"/>
          <p:cNvSpPr>
            <a:spLocks/>
          </p:cNvSpPr>
          <p:nvPr/>
        </p:nvSpPr>
        <p:spPr bwMode="auto">
          <a:xfrm>
            <a:off x="3276600" y="1580728"/>
            <a:ext cx="1600200" cy="2514600"/>
          </a:xfrm>
          <a:custGeom>
            <a:avLst/>
            <a:gdLst>
              <a:gd name="T0" fmla="*/ 0 w 1008"/>
              <a:gd name="T1" fmla="*/ 0 h 1584"/>
              <a:gd name="T2" fmla="*/ 2147483646 w 1008"/>
              <a:gd name="T3" fmla="*/ 2147483646 h 1584"/>
              <a:gd name="T4" fmla="*/ 2147483646 w 1008"/>
              <a:gd name="T5" fmla="*/ 2147483646 h 1584"/>
              <a:gd name="T6" fmla="*/ 0 60000 65536"/>
              <a:gd name="T7" fmla="*/ 0 60000 65536"/>
              <a:gd name="T8" fmla="*/ 0 60000 65536"/>
              <a:gd name="T9" fmla="*/ 0 w 1008"/>
              <a:gd name="T10" fmla="*/ 0 h 1584"/>
              <a:gd name="T11" fmla="*/ 1008 w 1008"/>
              <a:gd name="T12" fmla="*/ 1584 h 1584"/>
            </a:gdLst>
            <a:ahLst/>
            <a:cxnLst>
              <a:cxn ang="T6">
                <a:pos x="T0" y="T1"/>
              </a:cxn>
              <a:cxn ang="T7">
                <a:pos x="T2" y="T3"/>
              </a:cxn>
              <a:cxn ang="T8">
                <a:pos x="T4" y="T5"/>
              </a:cxn>
            </a:cxnLst>
            <a:rect l="T9" t="T10" r="T11" b="T12"/>
            <a:pathLst>
              <a:path w="1008" h="1584">
                <a:moveTo>
                  <a:pt x="0" y="0"/>
                </a:moveTo>
                <a:cubicBezTo>
                  <a:pt x="251" y="155"/>
                  <a:pt x="503" y="311"/>
                  <a:pt x="672" y="576"/>
                </a:cubicBezTo>
                <a:cubicBezTo>
                  <a:pt x="840" y="840"/>
                  <a:pt x="924" y="1212"/>
                  <a:pt x="1008" y="1584"/>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0" name="Text Box 13"/>
          <p:cNvSpPr txBox="1">
            <a:spLocks noChangeArrowheads="1"/>
          </p:cNvSpPr>
          <p:nvPr/>
        </p:nvSpPr>
        <p:spPr bwMode="auto">
          <a:xfrm>
            <a:off x="2743200" y="2615778"/>
            <a:ext cx="1601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Chains of</a:t>
            </a:r>
          </a:p>
          <a:p>
            <a:r>
              <a:rPr lang="en-GB" altLang="x-none" sz="1800" dirty="0">
                <a:latin typeface="Gill Sans" charset="0"/>
              </a:rPr>
              <a:t>data containers</a:t>
            </a:r>
          </a:p>
        </p:txBody>
      </p:sp>
      <p:sp>
        <p:nvSpPr>
          <p:cNvPr id="116751" name="Freeform 14"/>
          <p:cNvSpPr>
            <a:spLocks/>
          </p:cNvSpPr>
          <p:nvPr/>
        </p:nvSpPr>
        <p:spPr bwMode="auto">
          <a:xfrm>
            <a:off x="7864813" y="651826"/>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2" name="Oval 15"/>
          <p:cNvSpPr>
            <a:spLocks noChangeArrowheads="1"/>
          </p:cNvSpPr>
          <p:nvPr/>
        </p:nvSpPr>
        <p:spPr bwMode="auto">
          <a:xfrm>
            <a:off x="8474413" y="804226"/>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 name="TextBox 1">
            <a:extLst>
              <a:ext uri="{FF2B5EF4-FFF2-40B4-BE49-F238E27FC236}">
                <a16:creationId xmlns:a16="http://schemas.microsoft.com/office/drawing/2014/main" id="{8BA56821-5DAF-9BB5-3CFA-31FAD2489795}"/>
              </a:ext>
            </a:extLst>
          </p:cNvPr>
          <p:cNvSpPr txBox="1"/>
          <p:nvPr/>
        </p:nvSpPr>
        <p:spPr>
          <a:xfrm>
            <a:off x="685800" y="97570"/>
            <a:ext cx="7198568" cy="646331"/>
          </a:xfrm>
          <a:prstGeom prst="rect">
            <a:avLst/>
          </a:prstGeom>
          <a:noFill/>
        </p:spPr>
        <p:txBody>
          <a:bodyPr wrap="square" rtlCol="0">
            <a:spAutoFit/>
          </a:bodyPr>
          <a:lstStyle/>
          <a:p>
            <a:r>
              <a:rPr lang="en-BE" sz="3600" b="1" dirty="0"/>
              <a:t>Identifying Refactoring Targets</a:t>
            </a:r>
          </a:p>
        </p:txBody>
      </p:sp>
      <p:sp>
        <p:nvSpPr>
          <p:cNvPr id="3" name="Slide Number Placeholder 4">
            <a:extLst>
              <a:ext uri="{FF2B5EF4-FFF2-40B4-BE49-F238E27FC236}">
                <a16:creationId xmlns:a16="http://schemas.microsoft.com/office/drawing/2014/main" id="{4F500541-8D6C-E2C6-625B-2602F99BADF5}"/>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27</a:t>
            </a:fld>
            <a:endParaRPr lang="en-US" altLang="x-none"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28</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sp>
        <p:nvSpPr>
          <p:cNvPr id="124932" name="Rectangle 3"/>
          <p:cNvSpPr>
            <a:spLocks noGrp="1" noChangeArrowheads="1"/>
          </p:cNvSpPr>
          <p:nvPr>
            <p:ph type="body" idx="1"/>
          </p:nvPr>
        </p:nvSpPr>
        <p:spPr/>
        <p:txBody>
          <a:bodyPr/>
          <a:lstStyle/>
          <a:p>
            <a:pPr eaLnBrk="1" hangingPunct="1">
              <a:buFontTx/>
              <a:buNone/>
            </a:pPr>
            <a:r>
              <a:rPr lang="en-US" altLang="x-none" sz="2000" b="1" i="1" dirty="0"/>
              <a:t>Problem:</a:t>
            </a:r>
            <a:r>
              <a:rPr lang="en-US" altLang="x-none" sz="2000" dirty="0"/>
              <a:t> Break a class which monopolizes control?</a:t>
            </a:r>
          </a:p>
          <a:p>
            <a:pPr eaLnBrk="1" hangingPunct="1">
              <a:buFontTx/>
              <a:buNone/>
            </a:pPr>
            <a:r>
              <a:rPr lang="en-US" altLang="x-none" sz="2000" b="1" i="1" dirty="0"/>
              <a:t>Solution:</a:t>
            </a:r>
            <a:r>
              <a:rPr lang="en-US" altLang="x-none" sz="2000" dirty="0"/>
              <a:t> Incrementally eliminate navigation code</a:t>
            </a:r>
          </a:p>
          <a:p>
            <a:pPr eaLnBrk="1" hangingPunct="1"/>
            <a:r>
              <a:rPr lang="en-US" altLang="x-none" sz="2000" dirty="0"/>
              <a:t>Detection:</a:t>
            </a:r>
          </a:p>
          <a:p>
            <a:pPr lvl="1" eaLnBrk="1" hangingPunct="1"/>
            <a:r>
              <a:rPr lang="en-US" altLang="x-none" sz="1800" dirty="0"/>
              <a:t>measuring size</a:t>
            </a:r>
          </a:p>
          <a:p>
            <a:pPr lvl="1" eaLnBrk="1" hangingPunct="1"/>
            <a:r>
              <a:rPr lang="en-US" altLang="x-none" sz="1800" dirty="0"/>
              <a:t>class names containing Manager, System, Root, Controller</a:t>
            </a:r>
          </a:p>
          <a:p>
            <a:pPr lvl="1" eaLnBrk="1" hangingPunct="1"/>
            <a:r>
              <a:rPr lang="en-US" altLang="x-none" sz="1800" dirty="0"/>
              <a:t>the class that all maintainers are avoiding</a:t>
            </a:r>
          </a:p>
          <a:p>
            <a:pPr eaLnBrk="1" hangingPunct="1"/>
            <a:r>
              <a:rPr lang="en-US" altLang="x-none" sz="2000" dirty="0"/>
              <a:t>How:</a:t>
            </a:r>
          </a:p>
          <a:p>
            <a:pPr lvl="1" eaLnBrk="1" hangingPunct="1"/>
            <a:r>
              <a:rPr lang="en-US" altLang="x-none" sz="1800" dirty="0"/>
              <a:t>move </a:t>
            </a:r>
            <a:r>
              <a:rPr lang="en-US" altLang="x-none" sz="1800" dirty="0" err="1"/>
              <a:t>behaviour</a:t>
            </a:r>
            <a:r>
              <a:rPr lang="en-US" altLang="x-none" sz="1800" dirty="0"/>
              <a:t> close to data + eliminate navigation code</a:t>
            </a:r>
          </a:p>
          <a:p>
            <a:pPr lvl="1" eaLnBrk="1" hangingPunct="1"/>
            <a:r>
              <a:rPr lang="en-US" altLang="x-none" sz="1800" dirty="0"/>
              <a:t>remove or deprecate façade</a:t>
            </a:r>
          </a:p>
          <a:p>
            <a:pPr eaLnBrk="1" hangingPunct="1"/>
            <a:r>
              <a:rPr lang="en-US" altLang="x-none" sz="2000" dirty="0"/>
              <a:t>However:</a:t>
            </a:r>
          </a:p>
          <a:p>
            <a:pPr lvl="1" eaLnBrk="1" hangingPunct="1"/>
            <a:r>
              <a:rPr lang="en-GB" altLang="x-none" sz="1800" dirty="0"/>
              <a:t>If God Class is stable, then don't split</a:t>
            </a:r>
            <a:br>
              <a:rPr lang="en-GB" altLang="x-none" sz="1800" dirty="0"/>
            </a:br>
            <a:r>
              <a:rPr lang="en-GB" altLang="x-none" sz="1800" dirty="0">
                <a:sym typeface="Symbol" charset="2"/>
              </a:rPr>
              <a:t> shield client classes from the god class</a:t>
            </a:r>
            <a:endParaRPr lang="en-US" altLang="x-none" sz="1800"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29</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pic>
        <p:nvPicPr>
          <p:cNvPr id="3" name="Picture 2" descr="Text&#10;&#10;Description automatically generated">
            <a:extLst>
              <a:ext uri="{FF2B5EF4-FFF2-40B4-BE49-F238E27FC236}">
                <a16:creationId xmlns:a16="http://schemas.microsoft.com/office/drawing/2014/main" id="{83CD906A-915A-9C89-163D-64948F906A54}"/>
              </a:ext>
            </a:extLst>
          </p:cNvPr>
          <p:cNvPicPr>
            <a:picLocks noChangeAspect="1"/>
          </p:cNvPicPr>
          <p:nvPr/>
        </p:nvPicPr>
        <p:blipFill>
          <a:blip r:embed="rId3"/>
          <a:stretch>
            <a:fillRect/>
          </a:stretch>
        </p:blipFill>
        <p:spPr>
          <a:xfrm>
            <a:off x="2247900" y="1228661"/>
            <a:ext cx="3942830" cy="2647195"/>
          </a:xfrm>
          <a:prstGeom prst="rect">
            <a:avLst/>
          </a:prstGeom>
        </p:spPr>
      </p:pic>
      <p:pic>
        <p:nvPicPr>
          <p:cNvPr id="2" name="Picture 1" descr="Diagram&#10;&#10;Description automatically generated">
            <a:extLst>
              <a:ext uri="{FF2B5EF4-FFF2-40B4-BE49-F238E27FC236}">
                <a16:creationId xmlns:a16="http://schemas.microsoft.com/office/drawing/2014/main" id="{C4FC1298-62B2-3FC1-6CF2-26A5DDC0BFF4}"/>
              </a:ext>
            </a:extLst>
          </p:cNvPr>
          <p:cNvPicPr>
            <a:picLocks noChangeAspect="1"/>
          </p:cNvPicPr>
          <p:nvPr/>
        </p:nvPicPr>
        <p:blipFill>
          <a:blip r:embed="rId4"/>
          <a:stretch>
            <a:fillRect/>
          </a:stretch>
        </p:blipFill>
        <p:spPr>
          <a:xfrm>
            <a:off x="1115616" y="3866395"/>
            <a:ext cx="6530256" cy="2216693"/>
          </a:xfrm>
          <a:prstGeom prst="rect">
            <a:avLst/>
          </a:prstGeom>
        </p:spPr>
      </p:pic>
    </p:spTree>
    <p:extLst>
      <p:ext uri="{BB962C8B-B14F-4D97-AF65-F5344CB8AC3E}">
        <p14:creationId xmlns:p14="http://schemas.microsoft.com/office/powerpoint/2010/main" val="2975083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D4B3-8DA0-1F5B-B06B-5B3FAE273351}"/>
              </a:ext>
            </a:extLst>
          </p:cNvPr>
          <p:cNvSpPr>
            <a:spLocks noGrp="1"/>
          </p:cNvSpPr>
          <p:nvPr>
            <p:ph type="title"/>
          </p:nvPr>
        </p:nvSpPr>
        <p:spPr/>
        <p:txBody>
          <a:bodyPr/>
          <a:lstStyle/>
          <a:p>
            <a:r>
              <a:rPr lang="en-US" dirty="0"/>
              <a:t>Overview of the Class</a:t>
            </a:r>
          </a:p>
        </p:txBody>
      </p:sp>
      <p:sp>
        <p:nvSpPr>
          <p:cNvPr id="3" name="Content Placeholder 2">
            <a:extLst>
              <a:ext uri="{FF2B5EF4-FFF2-40B4-BE49-F238E27FC236}">
                <a16:creationId xmlns:a16="http://schemas.microsoft.com/office/drawing/2014/main" id="{4518B27A-6C99-4F0F-6A7D-E27063ABA466}"/>
              </a:ext>
            </a:extLst>
          </p:cNvPr>
          <p:cNvSpPr>
            <a:spLocks noGrp="1"/>
          </p:cNvSpPr>
          <p:nvPr>
            <p:ph idx="1"/>
          </p:nvPr>
        </p:nvSpPr>
        <p:spPr/>
        <p:txBody>
          <a:bodyPr/>
          <a:lstStyle/>
          <a:p>
            <a:r>
              <a:rPr lang="en-US" dirty="0">
                <a:hlinkClick r:id="rId2"/>
              </a:rPr>
              <a:t>https://johnxu21.github.io/teaching/Software-Reengineering/</a:t>
            </a:r>
            <a:r>
              <a:rPr lang="en-US" dirty="0"/>
              <a:t>?</a:t>
            </a:r>
          </a:p>
          <a:p>
            <a:endParaRPr lang="en-US" dirty="0"/>
          </a:p>
        </p:txBody>
      </p:sp>
      <p:sp>
        <p:nvSpPr>
          <p:cNvPr id="4" name="Date Placeholder 3">
            <a:extLst>
              <a:ext uri="{FF2B5EF4-FFF2-40B4-BE49-F238E27FC236}">
                <a16:creationId xmlns:a16="http://schemas.microsoft.com/office/drawing/2014/main" id="{204771D3-BA14-40CD-CC3A-2D16EED0B488}"/>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8012C346-887F-AB59-21D4-0A87F5A26E66}"/>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a:t>
            </a:fld>
            <a:endParaRPr lang="en-US" altLang="x-none"/>
          </a:p>
        </p:txBody>
      </p:sp>
    </p:spTree>
    <p:extLst>
      <p:ext uri="{BB962C8B-B14F-4D97-AF65-F5344CB8AC3E}">
        <p14:creationId xmlns:p14="http://schemas.microsoft.com/office/powerpoint/2010/main" val="17898736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87857-B2CE-0B12-8DEA-276C52330316}"/>
              </a:ext>
            </a:extLst>
          </p:cNvPr>
          <p:cNvSpPr>
            <a:spLocks noGrp="1"/>
          </p:cNvSpPr>
          <p:nvPr>
            <p:ph idx="1"/>
          </p:nvPr>
        </p:nvSpPr>
        <p:spPr>
          <a:xfrm>
            <a:off x="685800" y="1371600"/>
            <a:ext cx="8062664" cy="4876800"/>
          </a:xfrm>
        </p:spPr>
        <p:txBody>
          <a:bodyPr/>
          <a:lstStyle/>
          <a:p>
            <a:pPr marL="0" indent="0">
              <a:buNone/>
            </a:pPr>
            <a:r>
              <a:rPr lang="en-BE" sz="2800" dirty="0"/>
              <a:t>Many refactoring-aware techniques:</a:t>
            </a:r>
          </a:p>
          <a:p>
            <a:r>
              <a:rPr lang="en-BE" sz="2800" dirty="0"/>
              <a:t>IntelliMerge &amp; Refmerge – </a:t>
            </a:r>
            <a:r>
              <a:rPr lang="en-GB" sz="2800" dirty="0"/>
              <a:t>merge branches</a:t>
            </a:r>
          </a:p>
          <a:p>
            <a:r>
              <a:rPr lang="en-BE" sz="2800" dirty="0"/>
              <a:t>APIDiff – </a:t>
            </a:r>
            <a:r>
              <a:rPr lang="en-GB" sz="2800" dirty="0"/>
              <a:t>adapt client software to library and framework updates</a:t>
            </a:r>
            <a:endParaRPr lang="en-US" sz="2800" dirty="0"/>
          </a:p>
          <a:p>
            <a:r>
              <a:rPr lang="en-GB" sz="2800" dirty="0" err="1"/>
              <a:t>Ogenrwot</a:t>
            </a:r>
            <a:r>
              <a:rPr lang="en-GB" sz="2800" dirty="0"/>
              <a:t> and Businge (SCAM 2025)</a:t>
            </a:r>
          </a:p>
          <a:p>
            <a:pPr marL="0" indent="0">
              <a:buNone/>
            </a:pPr>
            <a:r>
              <a:rPr lang="en-GB" sz="2400" dirty="0">
                <a:solidFill>
                  <a:srgbClr val="7F010D"/>
                </a:solidFill>
              </a:rPr>
              <a:t>All developed in in the presence of refactoring operations.</a:t>
            </a:r>
            <a:endParaRPr lang="en-BE" sz="2400" dirty="0">
              <a:solidFill>
                <a:srgbClr val="7F010D"/>
              </a:solidFill>
            </a:endParaRPr>
          </a:p>
        </p:txBody>
      </p:sp>
      <p:sp>
        <p:nvSpPr>
          <p:cNvPr id="4" name="Date Placeholder 3">
            <a:extLst>
              <a:ext uri="{FF2B5EF4-FFF2-40B4-BE49-F238E27FC236}">
                <a16:creationId xmlns:a16="http://schemas.microsoft.com/office/drawing/2014/main" id="{BB52CDEF-CFDD-4F1C-12C3-795953D54E29}"/>
              </a:ext>
            </a:extLst>
          </p:cNvPr>
          <p:cNvSpPr>
            <a:spLocks noGrp="1"/>
          </p:cNvSpPr>
          <p:nvPr>
            <p:ph type="dt" sz="half" idx="10"/>
          </p:nvPr>
        </p:nvSpPr>
        <p:spPr/>
        <p:txBody>
          <a:bodyPr/>
          <a:lstStyle/>
          <a:p>
            <a:pPr>
              <a:defRPr/>
            </a:pPr>
            <a:endParaRPr lang="en-US" altLang="x-none" dirty="0"/>
          </a:p>
        </p:txBody>
      </p:sp>
      <p:sp>
        <p:nvSpPr>
          <p:cNvPr id="5" name="Slide Number Placeholder 4">
            <a:extLst>
              <a:ext uri="{FF2B5EF4-FFF2-40B4-BE49-F238E27FC236}">
                <a16:creationId xmlns:a16="http://schemas.microsoft.com/office/drawing/2014/main" id="{BF5F497C-CE84-A674-04CA-1C44EE55210D}"/>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30</a:t>
            </a:fld>
            <a:endParaRPr lang="en-US" altLang="x-none"/>
          </a:p>
        </p:txBody>
      </p:sp>
      <p:sp>
        <p:nvSpPr>
          <p:cNvPr id="6" name="Title 1">
            <a:extLst>
              <a:ext uri="{FF2B5EF4-FFF2-40B4-BE49-F238E27FC236}">
                <a16:creationId xmlns:a16="http://schemas.microsoft.com/office/drawing/2014/main" id="{79C9B4A4-C725-1F0A-5369-0F9105024984}"/>
              </a:ext>
            </a:extLst>
          </p:cNvPr>
          <p:cNvSpPr>
            <a:spLocks noGrp="1"/>
          </p:cNvSpPr>
          <p:nvPr>
            <p:ph type="title"/>
          </p:nvPr>
        </p:nvSpPr>
        <p:spPr>
          <a:xfrm>
            <a:off x="685800" y="381000"/>
            <a:ext cx="7772400" cy="838200"/>
          </a:xfrm>
        </p:spPr>
        <p:txBody>
          <a:bodyPr/>
          <a:lstStyle/>
          <a:p>
            <a:r>
              <a:rPr lang="en-GB" altLang="x-none" b="1" dirty="0"/>
              <a:t>Refactoring-Aware Techniques</a:t>
            </a:r>
            <a:endParaRPr lang="en-BE" dirty="0"/>
          </a:p>
        </p:txBody>
      </p:sp>
    </p:spTree>
    <p:extLst>
      <p:ext uri="{BB962C8B-B14F-4D97-AF65-F5344CB8AC3E}">
        <p14:creationId xmlns:p14="http://schemas.microsoft.com/office/powerpoint/2010/main" val="27719099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59E6-85A6-FD31-47F9-75FAFFAEED6C}"/>
              </a:ext>
            </a:extLst>
          </p:cNvPr>
          <p:cNvSpPr>
            <a:spLocks noGrp="1"/>
          </p:cNvSpPr>
          <p:nvPr>
            <p:ph type="title"/>
          </p:nvPr>
        </p:nvSpPr>
        <p:spPr/>
        <p:txBody>
          <a:bodyPr/>
          <a:lstStyle/>
          <a:p>
            <a:r>
              <a:rPr lang="en-GB" altLang="x-none" b="1" dirty="0"/>
              <a:t>Refactoring-Aware Techniques</a:t>
            </a:r>
            <a:endParaRPr lang="en-BE" dirty="0"/>
          </a:p>
        </p:txBody>
      </p:sp>
      <p:sp>
        <p:nvSpPr>
          <p:cNvPr id="3" name="Content Placeholder 2">
            <a:extLst>
              <a:ext uri="{FF2B5EF4-FFF2-40B4-BE49-F238E27FC236}">
                <a16:creationId xmlns:a16="http://schemas.microsoft.com/office/drawing/2014/main" id="{6FA02F87-973A-22DE-30A9-32D27F8EADD0}"/>
              </a:ext>
            </a:extLst>
          </p:cNvPr>
          <p:cNvSpPr>
            <a:spLocks noGrp="1"/>
          </p:cNvSpPr>
          <p:nvPr>
            <p:ph idx="1"/>
          </p:nvPr>
        </p:nvSpPr>
        <p:spPr/>
        <p:txBody>
          <a:bodyPr/>
          <a:lstStyle/>
          <a:p>
            <a:r>
              <a:rPr lang="en-BE" dirty="0"/>
              <a:t>Accurate refactoring detection is required for the tools to be efficient</a:t>
            </a:r>
          </a:p>
          <a:p>
            <a:r>
              <a:rPr lang="en-US" dirty="0" err="1">
                <a:latin typeface="Candara" panose="020E0502030303020204" pitchFamily="34" charset="0"/>
              </a:rPr>
              <a:t>RefactoringMiner</a:t>
            </a:r>
            <a:r>
              <a:rPr lang="en-US" dirty="0">
                <a:latin typeface="Candara" panose="020E0502030303020204" pitchFamily="34" charset="0"/>
              </a:rPr>
              <a:t> (SOA tool)  [</a:t>
            </a:r>
            <a:r>
              <a:rPr lang="en-US" dirty="0" err="1">
                <a:latin typeface="Candara" panose="020E0502030303020204" pitchFamily="34" charset="0"/>
              </a:rPr>
              <a:t>Tsantalis</a:t>
            </a:r>
            <a:r>
              <a:rPr lang="en-US" dirty="0">
                <a:latin typeface="Candara" panose="020E0502030303020204" pitchFamily="34" charset="0"/>
              </a:rPr>
              <a:t> et al. TSE’20]</a:t>
            </a:r>
          </a:p>
          <a:p>
            <a:r>
              <a:rPr lang="en-US" dirty="0">
                <a:solidFill>
                  <a:srgbClr val="1E067F"/>
                </a:solidFill>
                <a:latin typeface="Candara" panose="020E0502030303020204" pitchFamily="34" charset="0"/>
              </a:rPr>
              <a:t>The tool takes an input two revisions (e.g. commits) and returns a list of </a:t>
            </a:r>
            <a:r>
              <a:rPr lang="en-US" dirty="0" err="1">
                <a:solidFill>
                  <a:srgbClr val="1E067F"/>
                </a:solidFill>
                <a:latin typeface="Candara" panose="020E0502030303020204" pitchFamily="34" charset="0"/>
              </a:rPr>
              <a:t>refactorings</a:t>
            </a:r>
            <a:endParaRPr lang="en-BE" dirty="0">
              <a:solidFill>
                <a:srgbClr val="1E067F"/>
              </a:solidFill>
            </a:endParaRPr>
          </a:p>
        </p:txBody>
      </p:sp>
      <p:sp>
        <p:nvSpPr>
          <p:cNvPr id="4" name="Date Placeholder 3">
            <a:extLst>
              <a:ext uri="{FF2B5EF4-FFF2-40B4-BE49-F238E27FC236}">
                <a16:creationId xmlns:a16="http://schemas.microsoft.com/office/drawing/2014/main" id="{F5A91B43-ED7E-5663-63D9-B61E4E9D1F5F}"/>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F4C0DD7D-2430-AB5E-8070-4CFB7EC44972}"/>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31</a:t>
            </a:fld>
            <a:endParaRPr lang="en-US" altLang="x-none"/>
          </a:p>
        </p:txBody>
      </p:sp>
    </p:spTree>
    <p:extLst>
      <p:ext uri="{BB962C8B-B14F-4D97-AF65-F5344CB8AC3E}">
        <p14:creationId xmlns:p14="http://schemas.microsoft.com/office/powerpoint/2010/main" val="155897510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32</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dirty="0"/>
              <a:t>6. Dynamic Analysis (&amp; Testing)</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Key Concept Identification</a:t>
            </a:r>
          </a:p>
          <a:p>
            <a:pPr eaLnBrk="1" hangingPunct="1">
              <a:lnSpc>
                <a:spcPct val="90000"/>
              </a:lnSpc>
            </a:pPr>
            <a:r>
              <a:rPr lang="en-US" altLang="x-none" sz="2400" dirty="0"/>
              <a:t>Unit testing</a:t>
            </a:r>
          </a:p>
          <a:p>
            <a:pPr eaLnBrk="1" hangingPunct="1">
              <a:lnSpc>
                <a:spcPct val="90000"/>
              </a:lnSpc>
            </a:pPr>
            <a:r>
              <a:rPr lang="en-US" altLang="x-none" sz="2400" dirty="0"/>
              <a:t>Test coverage</a:t>
            </a:r>
          </a:p>
          <a:p>
            <a:pPr eaLnBrk="1" hangingPunct="1">
              <a:lnSpc>
                <a:spcPct val="90000"/>
              </a:lnSpc>
            </a:pPr>
            <a:r>
              <a:rPr lang="en-US" altLang="x-none" sz="2400" dirty="0"/>
              <a:t>Mutation testing</a:t>
            </a:r>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0548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F793-B82F-CB74-6681-9587062642F7}"/>
              </a:ext>
            </a:extLst>
          </p:cNvPr>
          <p:cNvSpPr>
            <a:spLocks noGrp="1"/>
          </p:cNvSpPr>
          <p:nvPr>
            <p:ph type="title"/>
          </p:nvPr>
        </p:nvSpPr>
        <p:spPr/>
        <p:txBody>
          <a:bodyPr/>
          <a:lstStyle/>
          <a:p>
            <a:r>
              <a:rPr lang="en-BE" dirty="0"/>
              <a:t>Introduction</a:t>
            </a:r>
          </a:p>
        </p:txBody>
      </p:sp>
      <p:sp>
        <p:nvSpPr>
          <p:cNvPr id="3" name="Content Placeholder 2">
            <a:extLst>
              <a:ext uri="{FF2B5EF4-FFF2-40B4-BE49-F238E27FC236}">
                <a16:creationId xmlns:a16="http://schemas.microsoft.com/office/drawing/2014/main" id="{921A2A4F-040C-5B12-A664-D1CD51B076DC}"/>
              </a:ext>
            </a:extLst>
          </p:cNvPr>
          <p:cNvSpPr>
            <a:spLocks noGrp="1"/>
          </p:cNvSpPr>
          <p:nvPr>
            <p:ph idx="1"/>
          </p:nvPr>
        </p:nvSpPr>
        <p:spPr/>
        <p:txBody>
          <a:bodyPr/>
          <a:lstStyle/>
          <a:p>
            <a:r>
              <a:rPr lang="en-GB" dirty="0"/>
              <a:t>Dynamic Analysis verifies properties of a system during execution</a:t>
            </a:r>
          </a:p>
          <a:p>
            <a:r>
              <a:rPr lang="en-GB" dirty="0"/>
              <a:t>Testing Analysis is one example of Dynamic Analysis</a:t>
            </a:r>
          </a:p>
          <a:p>
            <a:pPr lvl="1"/>
            <a:r>
              <a:rPr lang="en-GB" dirty="0"/>
              <a:t>Unit tests, integration tests, system tests, and acceptance tests use dynamic testing</a:t>
            </a:r>
            <a:endParaRPr lang="en-BE" dirty="0"/>
          </a:p>
        </p:txBody>
      </p:sp>
      <p:sp>
        <p:nvSpPr>
          <p:cNvPr id="4" name="Date Placeholder 3">
            <a:extLst>
              <a:ext uri="{FF2B5EF4-FFF2-40B4-BE49-F238E27FC236}">
                <a16:creationId xmlns:a16="http://schemas.microsoft.com/office/drawing/2014/main" id="{2393A2E0-8951-FD52-FDFF-CB730A22FA8C}"/>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111AB9CE-A765-58A7-67D4-BF6BC61F92CA}"/>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33</a:t>
            </a:fld>
            <a:endParaRPr lang="en-US" altLang="x-none"/>
          </a:p>
        </p:txBody>
      </p:sp>
    </p:spTree>
    <p:extLst>
      <p:ext uri="{BB962C8B-B14F-4D97-AF65-F5344CB8AC3E}">
        <p14:creationId xmlns:p14="http://schemas.microsoft.com/office/powerpoint/2010/main" val="297975313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8E4C-DD31-0ACB-E06F-AAAAAD23A7F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D490A7A4-8A72-A4D5-F094-5CFF1FF395E9}"/>
              </a:ext>
            </a:extLst>
          </p:cNvPr>
          <p:cNvSpPr>
            <a:spLocks noGrp="1"/>
          </p:cNvSpPr>
          <p:nvPr>
            <p:ph idx="1"/>
          </p:nvPr>
        </p:nvSpPr>
        <p:spPr/>
        <p:txBody>
          <a:bodyPr/>
          <a:lstStyle/>
          <a:p>
            <a:r>
              <a:rPr lang="en-GB" sz="2800" dirty="0"/>
              <a:t>Tests are your life insurance! (OORP, p. 149)</a:t>
            </a:r>
          </a:p>
          <a:p>
            <a:r>
              <a:rPr lang="en-GB" sz="2800" dirty="0"/>
              <a:t>Tests are essential to assure the quality of refactoring activities. </a:t>
            </a:r>
          </a:p>
          <a:p>
            <a:r>
              <a:rPr lang="en-GB" sz="2800" dirty="0"/>
              <a:t>Write Tests to Enable Evolution (OORP, p.153) </a:t>
            </a:r>
          </a:p>
          <a:p>
            <a:pPr lvl="1"/>
            <a:r>
              <a:rPr lang="en-GB" sz="2400" dirty="0"/>
              <a:t>Good tests can find bugs on your artifact </a:t>
            </a:r>
          </a:p>
          <a:p>
            <a:pPr lvl="1"/>
            <a:r>
              <a:rPr lang="en-GB" sz="2400" dirty="0"/>
              <a:t>Tests can also detect unwanted </a:t>
            </a:r>
            <a:r>
              <a:rPr lang="en-GB" sz="2400" dirty="0" err="1"/>
              <a:t>behavior</a:t>
            </a:r>
            <a:r>
              <a:rPr lang="en-GB" sz="2400" dirty="0"/>
              <a:t> </a:t>
            </a:r>
          </a:p>
          <a:p>
            <a:r>
              <a:rPr lang="en-GB" sz="2800" dirty="0"/>
              <a:t>You can also write tests to understand a part of a system (OORP, p.179)</a:t>
            </a:r>
            <a:endParaRPr lang="en-BE" sz="2800" dirty="0"/>
          </a:p>
        </p:txBody>
      </p:sp>
      <p:sp>
        <p:nvSpPr>
          <p:cNvPr id="4" name="Date Placeholder 3">
            <a:extLst>
              <a:ext uri="{FF2B5EF4-FFF2-40B4-BE49-F238E27FC236}">
                <a16:creationId xmlns:a16="http://schemas.microsoft.com/office/drawing/2014/main" id="{5BC69011-7166-1FA1-3D28-6ECE56857CE4}"/>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2EBCA57C-8EC1-C9FB-35F4-B26EDBBC27EE}"/>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34</a:t>
            </a:fld>
            <a:endParaRPr lang="en-US" altLang="x-none"/>
          </a:p>
        </p:txBody>
      </p:sp>
    </p:spTree>
    <p:extLst>
      <p:ext uri="{BB962C8B-B14F-4D97-AF65-F5344CB8AC3E}">
        <p14:creationId xmlns:p14="http://schemas.microsoft.com/office/powerpoint/2010/main" val="7545005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338A-DDC5-3D4B-84DB-194CA121F6F5}"/>
              </a:ext>
            </a:extLst>
          </p:cNvPr>
          <p:cNvSpPr>
            <a:spLocks noGrp="1"/>
          </p:cNvSpPr>
          <p:nvPr>
            <p:ph type="title"/>
          </p:nvPr>
        </p:nvSpPr>
        <p:spPr/>
        <p:txBody>
          <a:bodyPr/>
          <a:lstStyle/>
          <a:p>
            <a:r>
              <a:rPr lang="en-BE" dirty="0"/>
              <a:t>Regression Testing</a:t>
            </a:r>
          </a:p>
        </p:txBody>
      </p:sp>
      <p:sp>
        <p:nvSpPr>
          <p:cNvPr id="3" name="Date Placeholder 2">
            <a:extLst>
              <a:ext uri="{FF2B5EF4-FFF2-40B4-BE49-F238E27FC236}">
                <a16:creationId xmlns:a16="http://schemas.microsoft.com/office/drawing/2014/main" id="{5CB485CC-BBDB-0E40-BFF8-47101529FD3B}"/>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5B511672-69B0-CC46-9FE6-CE364F5F25FC}"/>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35</a:t>
            </a:fld>
            <a:endParaRPr lang="en-US" altLang="x-none"/>
          </a:p>
        </p:txBody>
      </p:sp>
      <p:pic>
        <p:nvPicPr>
          <p:cNvPr id="5" name="Picture 4">
            <a:extLst>
              <a:ext uri="{FF2B5EF4-FFF2-40B4-BE49-F238E27FC236}">
                <a16:creationId xmlns:a16="http://schemas.microsoft.com/office/drawing/2014/main" id="{EC0E013E-D40A-6F43-86B9-431798DE18CD}"/>
              </a:ext>
            </a:extLst>
          </p:cNvPr>
          <p:cNvPicPr>
            <a:picLocks noChangeAspect="1"/>
          </p:cNvPicPr>
          <p:nvPr/>
        </p:nvPicPr>
        <p:blipFill>
          <a:blip r:embed="rId2"/>
          <a:stretch>
            <a:fillRect/>
          </a:stretch>
        </p:blipFill>
        <p:spPr>
          <a:xfrm>
            <a:off x="107504" y="1219200"/>
            <a:ext cx="4299547" cy="2497832"/>
          </a:xfrm>
          <a:prstGeom prst="rect">
            <a:avLst/>
          </a:prstGeom>
        </p:spPr>
      </p:pic>
      <p:sp>
        <p:nvSpPr>
          <p:cNvPr id="6" name="TextBox 5">
            <a:extLst>
              <a:ext uri="{FF2B5EF4-FFF2-40B4-BE49-F238E27FC236}">
                <a16:creationId xmlns:a16="http://schemas.microsoft.com/office/drawing/2014/main" id="{FE047059-BD8F-B04A-BCE2-A465EA7A2660}"/>
              </a:ext>
            </a:extLst>
          </p:cNvPr>
          <p:cNvSpPr txBox="1"/>
          <p:nvPr/>
        </p:nvSpPr>
        <p:spPr>
          <a:xfrm>
            <a:off x="4719633" y="1498620"/>
            <a:ext cx="4118620" cy="1938992"/>
          </a:xfrm>
          <a:prstGeom prst="rect">
            <a:avLst/>
          </a:prstGeom>
          <a:noFill/>
        </p:spPr>
        <p:txBody>
          <a:bodyPr wrap="square" rtlCol="0">
            <a:spAutoFit/>
          </a:bodyPr>
          <a:lstStyle/>
          <a:p>
            <a:r>
              <a:rPr lang="en-GB" dirty="0">
                <a:latin typeface="Gill Sans" charset="0"/>
              </a:rPr>
              <a:t>A type of change-related testing to detect whether defects have been introduced or uncovered in unchanged areas of the software.</a:t>
            </a:r>
          </a:p>
        </p:txBody>
      </p:sp>
      <p:pic>
        <p:nvPicPr>
          <p:cNvPr id="7" name="Picture 6">
            <a:extLst>
              <a:ext uri="{FF2B5EF4-FFF2-40B4-BE49-F238E27FC236}">
                <a16:creationId xmlns:a16="http://schemas.microsoft.com/office/drawing/2014/main" id="{A69DA571-812E-724A-B941-250875EE2C3D}"/>
              </a:ext>
            </a:extLst>
          </p:cNvPr>
          <p:cNvPicPr>
            <a:picLocks noChangeAspect="1"/>
          </p:cNvPicPr>
          <p:nvPr/>
        </p:nvPicPr>
        <p:blipFill>
          <a:blip r:embed="rId3"/>
          <a:stretch>
            <a:fillRect/>
          </a:stretch>
        </p:blipFill>
        <p:spPr>
          <a:xfrm>
            <a:off x="2497701" y="3820706"/>
            <a:ext cx="4281242" cy="2120553"/>
          </a:xfrm>
          <a:prstGeom prst="rect">
            <a:avLst/>
          </a:prstGeom>
        </p:spPr>
      </p:pic>
    </p:spTree>
    <p:extLst>
      <p:ext uri="{BB962C8B-B14F-4D97-AF65-F5344CB8AC3E}">
        <p14:creationId xmlns:p14="http://schemas.microsoft.com/office/powerpoint/2010/main" val="285571510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39D8-9C04-A840-8783-D1561158B1FA}"/>
              </a:ext>
            </a:extLst>
          </p:cNvPr>
          <p:cNvSpPr>
            <a:spLocks noGrp="1"/>
          </p:cNvSpPr>
          <p:nvPr>
            <p:ph type="title"/>
          </p:nvPr>
        </p:nvSpPr>
        <p:spPr/>
        <p:txBody>
          <a:bodyPr/>
          <a:lstStyle/>
          <a:p>
            <a:r>
              <a:rPr lang="en-BE" dirty="0"/>
              <a:t>Coverage</a:t>
            </a:r>
          </a:p>
        </p:txBody>
      </p:sp>
      <p:sp>
        <p:nvSpPr>
          <p:cNvPr id="3" name="Date Placeholder 2">
            <a:extLst>
              <a:ext uri="{FF2B5EF4-FFF2-40B4-BE49-F238E27FC236}">
                <a16:creationId xmlns:a16="http://schemas.microsoft.com/office/drawing/2014/main" id="{B85A1DDE-F4A1-2F45-A61F-C2024228CC5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6AA4073-A741-FE41-BDF3-964732525A0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36</a:t>
            </a:fld>
            <a:endParaRPr lang="en-US" altLang="x-none"/>
          </a:p>
        </p:txBody>
      </p:sp>
      <p:pic>
        <p:nvPicPr>
          <p:cNvPr id="5" name="Picture 4">
            <a:extLst>
              <a:ext uri="{FF2B5EF4-FFF2-40B4-BE49-F238E27FC236}">
                <a16:creationId xmlns:a16="http://schemas.microsoft.com/office/drawing/2014/main" id="{07D64A63-D82C-2944-A8CE-5609BB2285CF}"/>
              </a:ext>
            </a:extLst>
          </p:cNvPr>
          <p:cNvPicPr>
            <a:picLocks noChangeAspect="1"/>
          </p:cNvPicPr>
          <p:nvPr/>
        </p:nvPicPr>
        <p:blipFill>
          <a:blip r:embed="rId2"/>
          <a:stretch>
            <a:fillRect/>
          </a:stretch>
        </p:blipFill>
        <p:spPr>
          <a:xfrm>
            <a:off x="395536" y="1642616"/>
            <a:ext cx="4824535" cy="1929814"/>
          </a:xfrm>
          <a:prstGeom prst="rect">
            <a:avLst/>
          </a:prstGeom>
        </p:spPr>
      </p:pic>
      <p:pic>
        <p:nvPicPr>
          <p:cNvPr id="6" name="Picture 5">
            <a:extLst>
              <a:ext uri="{FF2B5EF4-FFF2-40B4-BE49-F238E27FC236}">
                <a16:creationId xmlns:a16="http://schemas.microsoft.com/office/drawing/2014/main" id="{8B828C29-0D34-3E46-B7DC-06AB2B4AFEF0}"/>
              </a:ext>
            </a:extLst>
          </p:cNvPr>
          <p:cNvPicPr>
            <a:picLocks noChangeAspect="1"/>
          </p:cNvPicPr>
          <p:nvPr/>
        </p:nvPicPr>
        <p:blipFill>
          <a:blip r:embed="rId3"/>
          <a:stretch>
            <a:fillRect/>
          </a:stretch>
        </p:blipFill>
        <p:spPr>
          <a:xfrm>
            <a:off x="395536" y="3937132"/>
            <a:ext cx="4824535" cy="1720751"/>
          </a:xfrm>
          <a:prstGeom prst="rect">
            <a:avLst/>
          </a:prstGeom>
        </p:spPr>
      </p:pic>
      <p:sp>
        <p:nvSpPr>
          <p:cNvPr id="7" name="TextBox 6">
            <a:extLst>
              <a:ext uri="{FF2B5EF4-FFF2-40B4-BE49-F238E27FC236}">
                <a16:creationId xmlns:a16="http://schemas.microsoft.com/office/drawing/2014/main" id="{756BB1F0-2832-BD4F-A8C0-E2BB8A2E6E7C}"/>
              </a:ext>
            </a:extLst>
          </p:cNvPr>
          <p:cNvSpPr txBox="1"/>
          <p:nvPr/>
        </p:nvSpPr>
        <p:spPr>
          <a:xfrm>
            <a:off x="5568280" y="1709577"/>
            <a:ext cx="2895601" cy="1569660"/>
          </a:xfrm>
          <a:prstGeom prst="rect">
            <a:avLst/>
          </a:prstGeom>
          <a:noFill/>
        </p:spPr>
        <p:txBody>
          <a:bodyPr wrap="square" rtlCol="0">
            <a:spAutoFit/>
          </a:bodyPr>
          <a:lstStyle/>
          <a:p>
            <a:r>
              <a:rPr lang="en-GB" dirty="0">
                <a:latin typeface="Gill Sans" charset="0"/>
              </a:rPr>
              <a:t>Are the areas under change sufficiently covered by the current test suite?</a:t>
            </a:r>
          </a:p>
        </p:txBody>
      </p:sp>
      <p:sp>
        <p:nvSpPr>
          <p:cNvPr id="8" name="TextBox 7">
            <a:extLst>
              <a:ext uri="{FF2B5EF4-FFF2-40B4-BE49-F238E27FC236}">
                <a16:creationId xmlns:a16="http://schemas.microsoft.com/office/drawing/2014/main" id="{3C2EA53E-0392-B647-A5D4-BE58A19C6706}"/>
              </a:ext>
            </a:extLst>
          </p:cNvPr>
          <p:cNvSpPr txBox="1"/>
          <p:nvPr/>
        </p:nvSpPr>
        <p:spPr>
          <a:xfrm>
            <a:off x="5559084" y="3871420"/>
            <a:ext cx="2895601" cy="1200329"/>
          </a:xfrm>
          <a:prstGeom prst="rect">
            <a:avLst/>
          </a:prstGeom>
          <a:noFill/>
        </p:spPr>
        <p:txBody>
          <a:bodyPr wrap="square" rtlCol="0">
            <a:spAutoFit/>
          </a:bodyPr>
          <a:lstStyle/>
          <a:p>
            <a:r>
              <a:rPr lang="en-GB" dirty="0">
                <a:latin typeface="Gill Sans" charset="0"/>
              </a:rPr>
              <a:t>Compare coverage reports before and after refactoring!</a:t>
            </a:r>
          </a:p>
        </p:txBody>
      </p:sp>
    </p:spTree>
    <p:extLst>
      <p:ext uri="{BB962C8B-B14F-4D97-AF65-F5344CB8AC3E}">
        <p14:creationId xmlns:p14="http://schemas.microsoft.com/office/powerpoint/2010/main" val="121521822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37</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5. Code integration</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Version Control Systems</a:t>
            </a:r>
          </a:p>
          <a:p>
            <a:pPr eaLnBrk="1" hangingPunct="1">
              <a:lnSpc>
                <a:spcPct val="90000"/>
              </a:lnSpc>
            </a:pPr>
            <a:r>
              <a:rPr lang="en-US" altLang="x-none" sz="2000" dirty="0"/>
              <a:t>Branching</a:t>
            </a:r>
          </a:p>
          <a:p>
            <a:pPr eaLnBrk="1" hangingPunct="1">
              <a:lnSpc>
                <a:spcPct val="90000"/>
              </a:lnSpc>
            </a:pPr>
            <a:r>
              <a:rPr lang="en-US" altLang="x-none" sz="2000" dirty="0"/>
              <a:t>Merging/integration</a:t>
            </a:r>
          </a:p>
          <a:p>
            <a:pPr eaLnBrk="1" hangingPunct="1">
              <a:lnSpc>
                <a:spcPct val="90000"/>
              </a:lnSpc>
            </a:pPr>
            <a:r>
              <a:rPr lang="en-US" altLang="x-none" sz="2000" dirty="0"/>
              <a:t>Merge conflicts</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6" name="Text Box 5"/>
          <p:cNvSpPr txBox="1">
            <a:spLocks noChangeArrowheads="1"/>
          </p:cNvSpPr>
          <p:nvPr/>
        </p:nvSpPr>
        <p:spPr bwMode="auto">
          <a:xfrm>
            <a:off x="457200" y="4763869"/>
            <a:ext cx="8001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2438" algn="l"/>
              </a:tabLst>
              <a:defRPr sz="2400">
                <a:solidFill>
                  <a:schemeClr val="tx1"/>
                </a:solidFill>
                <a:latin typeface="Times New Roman" charset="0"/>
                <a:ea typeface="ヒラギノ角ゴ Pro W3" charset="-128"/>
              </a:defRPr>
            </a:lvl1pPr>
            <a:lvl2pPr marL="37931725" indent="-37474525">
              <a:tabLst>
                <a:tab pos="452438" algn="l"/>
              </a:tabLst>
              <a:defRPr sz="2400">
                <a:solidFill>
                  <a:schemeClr val="tx1"/>
                </a:solidFill>
                <a:latin typeface="Times New Roman" charset="0"/>
                <a:ea typeface="ヒラギノ角ゴ Pro W3" charset="-128"/>
              </a:defRPr>
            </a:lvl2pPr>
            <a:lvl3pPr marL="1143000" indent="-228600">
              <a:tabLst>
                <a:tab pos="452438" algn="l"/>
              </a:tabLst>
              <a:defRPr sz="2400">
                <a:solidFill>
                  <a:schemeClr val="tx1"/>
                </a:solidFill>
                <a:latin typeface="Times New Roman" charset="0"/>
                <a:ea typeface="ヒラギノ角ゴ Pro W3" charset="-128"/>
              </a:defRPr>
            </a:lvl3pPr>
            <a:lvl4pPr marL="1600200" indent="-228600">
              <a:tabLst>
                <a:tab pos="452438" algn="l"/>
              </a:tabLst>
              <a:defRPr sz="2400">
                <a:solidFill>
                  <a:schemeClr val="tx1"/>
                </a:solidFill>
                <a:latin typeface="Times New Roman" charset="0"/>
                <a:ea typeface="ヒラギノ角ゴ Pro W3" charset="-128"/>
              </a:defRPr>
            </a:lvl4pPr>
            <a:lvl5pPr marL="2057400" indent="-228600">
              <a:tabLst>
                <a:tab pos="452438" algn="l"/>
              </a:tabLst>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9pPr>
          </a:lstStyle>
          <a:p>
            <a:r>
              <a:rPr lang="en-US" altLang="x-none" sz="1800" b="1" dirty="0">
                <a:solidFill>
                  <a:srgbClr val="7F010D"/>
                </a:solidFill>
                <a:latin typeface="Gill Sans" charset="0"/>
              </a:rPr>
              <a:t>Does not exist in the book</a:t>
            </a:r>
          </a:p>
          <a:p>
            <a:r>
              <a:rPr lang="en-US" altLang="x-none" sz="1800" dirty="0">
                <a:latin typeface="Gill Sans" charset="0"/>
              </a:rPr>
              <a:t>[</a:t>
            </a:r>
            <a:r>
              <a:rPr lang="en-US" altLang="x-none" sz="1800" dirty="0" err="1">
                <a:latin typeface="Gill Sans" charset="0"/>
              </a:rPr>
              <a:t>Demeyer</a:t>
            </a:r>
            <a:r>
              <a:rPr lang="en-US" altLang="x-none" sz="1800" dirty="0">
                <a:latin typeface="Gill Sans" charset="0"/>
              </a:rPr>
              <a:t>, Ducasse and </a:t>
            </a:r>
            <a:r>
              <a:rPr lang="en-US" altLang="x-none" sz="1800" dirty="0" err="1">
                <a:latin typeface="Gill Sans" charset="0"/>
              </a:rPr>
              <a:t>Nierstrasz</a:t>
            </a:r>
            <a:r>
              <a:rPr lang="en-US" altLang="x-none" sz="1800" dirty="0">
                <a:latin typeface="Gill Sans" charset="0"/>
              </a:rPr>
              <a:t>: Object-Oriented Reengineering Patterns]</a:t>
            </a:r>
          </a:p>
          <a:p>
            <a:endParaRPr lang="en-US" altLang="x-none" sz="1800" dirty="0">
              <a:latin typeface="Gill Sans" charset="0"/>
            </a:endParaRPr>
          </a:p>
          <a:p>
            <a:r>
              <a:rPr lang="en-US" altLang="x-none" sz="1800" dirty="0">
                <a:latin typeface="Gill Sans" charset="0"/>
              </a:rPr>
              <a:t>Published work by researchers will be used</a:t>
            </a:r>
            <a:endParaRPr lang="en-US" altLang="x-none" dirty="0">
              <a:latin typeface="Gill Sans" charset="0"/>
            </a:endParaRPr>
          </a:p>
        </p:txBody>
      </p:sp>
    </p:spTree>
    <p:extLst>
      <p:ext uri="{BB962C8B-B14F-4D97-AF65-F5344CB8AC3E}">
        <p14:creationId xmlns:p14="http://schemas.microsoft.com/office/powerpoint/2010/main" val="10362315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966"/>
                                        </p:tgtEl>
                                        <p:attrNameLst>
                                          <p:attrName>style.visibility</p:attrName>
                                        </p:attrNameLst>
                                      </p:cBhvr>
                                      <p:to>
                                        <p:strVal val="visible"/>
                                      </p:to>
                                    </p:set>
                                    <p:animEffect transition="in" filter="dissolve">
                                      <p:cBhvr>
                                        <p:cTn id="7" dur="500"/>
                                        <p:tgtEl>
                                          <p:spTgt spid="168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3517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959986B8-AA7B-3745-BCC9-9030ECDE17BE}" type="slidenum">
              <a:rPr lang="en-US" altLang="x-none" sz="1400">
                <a:solidFill>
                  <a:srgbClr val="60BDC4"/>
                </a:solidFill>
                <a:latin typeface="Gill Sans" charset="0"/>
              </a:rPr>
              <a:pPr/>
              <a:t>38</a:t>
            </a:fld>
            <a:endParaRPr lang="en-US" altLang="x-none" sz="1400">
              <a:solidFill>
                <a:srgbClr val="60BDC4"/>
              </a:solidFill>
              <a:latin typeface="Gill Sans" charset="0"/>
            </a:endParaRPr>
          </a:p>
        </p:txBody>
      </p:sp>
      <p:sp>
        <p:nvSpPr>
          <p:cNvPr id="13517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3517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35173" name="Group 4"/>
          <p:cNvGrpSpPr>
            <a:grpSpLocks/>
          </p:cNvGrpSpPr>
          <p:nvPr/>
        </p:nvGrpSpPr>
        <p:grpSpPr bwMode="auto">
          <a:xfrm>
            <a:off x="6123582" y="4724400"/>
            <a:ext cx="1328738" cy="1079500"/>
            <a:chOff x="816" y="1200"/>
            <a:chExt cx="1484" cy="1090"/>
          </a:xfrm>
        </p:grpSpPr>
        <p:grpSp>
          <p:nvGrpSpPr>
            <p:cNvPr id="135286" name="Group 5"/>
            <p:cNvGrpSpPr>
              <a:grpSpLocks/>
            </p:cNvGrpSpPr>
            <p:nvPr/>
          </p:nvGrpSpPr>
          <p:grpSpPr bwMode="auto">
            <a:xfrm>
              <a:off x="816" y="1473"/>
              <a:ext cx="572" cy="739"/>
              <a:chOff x="1776" y="2400"/>
              <a:chExt cx="816" cy="1056"/>
            </a:xfrm>
          </p:grpSpPr>
          <p:sp>
            <p:nvSpPr>
              <p:cNvPr id="13532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2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7" name="Group 17"/>
            <p:cNvGrpSpPr>
              <a:grpSpLocks/>
            </p:cNvGrpSpPr>
            <p:nvPr/>
          </p:nvGrpSpPr>
          <p:grpSpPr bwMode="auto">
            <a:xfrm>
              <a:off x="1056" y="1239"/>
              <a:ext cx="572" cy="740"/>
              <a:chOff x="1776" y="2400"/>
              <a:chExt cx="816" cy="1056"/>
            </a:xfrm>
          </p:grpSpPr>
          <p:sp>
            <p:nvSpPr>
              <p:cNvPr id="13531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1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8" name="Group 29"/>
            <p:cNvGrpSpPr>
              <a:grpSpLocks/>
            </p:cNvGrpSpPr>
            <p:nvPr/>
          </p:nvGrpSpPr>
          <p:grpSpPr bwMode="auto">
            <a:xfrm>
              <a:off x="1536" y="1551"/>
              <a:ext cx="572" cy="739"/>
              <a:chOff x="1776" y="2400"/>
              <a:chExt cx="816" cy="1056"/>
            </a:xfrm>
          </p:grpSpPr>
          <p:sp>
            <p:nvSpPr>
              <p:cNvPr id="13530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0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9" name="Group 41"/>
            <p:cNvGrpSpPr>
              <a:grpSpLocks/>
            </p:cNvGrpSpPr>
            <p:nvPr/>
          </p:nvGrpSpPr>
          <p:grpSpPr bwMode="auto">
            <a:xfrm>
              <a:off x="1728" y="1200"/>
              <a:ext cx="572" cy="739"/>
              <a:chOff x="1776" y="2400"/>
              <a:chExt cx="816" cy="1056"/>
            </a:xfrm>
          </p:grpSpPr>
          <p:sp>
            <p:nvSpPr>
              <p:cNvPr id="13529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9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4" name="Group 53"/>
          <p:cNvGrpSpPr>
            <a:grpSpLocks/>
          </p:cNvGrpSpPr>
          <p:nvPr/>
        </p:nvGrpSpPr>
        <p:grpSpPr bwMode="auto">
          <a:xfrm>
            <a:off x="850900" y="4800600"/>
            <a:ext cx="1330325" cy="1079500"/>
            <a:chOff x="864" y="2592"/>
            <a:chExt cx="1429" cy="1136"/>
          </a:xfrm>
        </p:grpSpPr>
        <p:grpSp>
          <p:nvGrpSpPr>
            <p:cNvPr id="135226" name="Group 54"/>
            <p:cNvGrpSpPr>
              <a:grpSpLocks/>
            </p:cNvGrpSpPr>
            <p:nvPr/>
          </p:nvGrpSpPr>
          <p:grpSpPr bwMode="auto">
            <a:xfrm rot="-982362">
              <a:off x="864" y="2592"/>
              <a:ext cx="517" cy="668"/>
              <a:chOff x="1776" y="2400"/>
              <a:chExt cx="816" cy="1056"/>
            </a:xfrm>
          </p:grpSpPr>
          <p:sp>
            <p:nvSpPr>
              <p:cNvPr id="13527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7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7" name="Group 66"/>
            <p:cNvGrpSpPr>
              <a:grpSpLocks/>
            </p:cNvGrpSpPr>
            <p:nvPr/>
          </p:nvGrpSpPr>
          <p:grpSpPr bwMode="auto">
            <a:xfrm rot="894998">
              <a:off x="903" y="2904"/>
              <a:ext cx="517" cy="669"/>
              <a:chOff x="1776" y="2400"/>
              <a:chExt cx="816" cy="1056"/>
            </a:xfrm>
          </p:grpSpPr>
          <p:sp>
            <p:nvSpPr>
              <p:cNvPr id="13526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6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8" name="Group 78"/>
            <p:cNvGrpSpPr>
              <a:grpSpLocks/>
            </p:cNvGrpSpPr>
            <p:nvPr/>
          </p:nvGrpSpPr>
          <p:grpSpPr bwMode="auto">
            <a:xfrm rot="-1151449">
              <a:off x="1283" y="3060"/>
              <a:ext cx="517" cy="668"/>
              <a:chOff x="1776" y="2400"/>
              <a:chExt cx="816" cy="1056"/>
            </a:xfrm>
          </p:grpSpPr>
          <p:sp>
            <p:nvSpPr>
              <p:cNvPr id="13525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5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9" name="Group 90"/>
            <p:cNvGrpSpPr>
              <a:grpSpLocks/>
            </p:cNvGrpSpPr>
            <p:nvPr/>
          </p:nvGrpSpPr>
          <p:grpSpPr bwMode="auto">
            <a:xfrm rot="1033970">
              <a:off x="1595" y="2709"/>
              <a:ext cx="517" cy="668"/>
              <a:chOff x="1776" y="2400"/>
              <a:chExt cx="816" cy="1056"/>
            </a:xfrm>
          </p:grpSpPr>
          <p:sp>
            <p:nvSpPr>
              <p:cNvPr id="13524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4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30" name="Group 102"/>
            <p:cNvGrpSpPr>
              <a:grpSpLocks/>
            </p:cNvGrpSpPr>
            <p:nvPr/>
          </p:nvGrpSpPr>
          <p:grpSpPr bwMode="auto">
            <a:xfrm rot="-668041">
              <a:off x="1776" y="2976"/>
              <a:ext cx="517" cy="668"/>
              <a:chOff x="1776" y="2400"/>
              <a:chExt cx="816" cy="1056"/>
            </a:xfrm>
          </p:grpSpPr>
          <p:sp>
            <p:nvSpPr>
              <p:cNvPr id="13523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3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5" name="Group 114"/>
          <p:cNvGrpSpPr>
            <a:grpSpLocks/>
          </p:cNvGrpSpPr>
          <p:nvPr/>
        </p:nvGrpSpPr>
        <p:grpSpPr bwMode="auto">
          <a:xfrm>
            <a:off x="1406525" y="2667000"/>
            <a:ext cx="1330325" cy="1328738"/>
            <a:chOff x="1104" y="1680"/>
            <a:chExt cx="908" cy="837"/>
          </a:xfrm>
        </p:grpSpPr>
        <p:sp>
          <p:nvSpPr>
            <p:cNvPr id="13521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6" name="Group 122"/>
          <p:cNvGrpSpPr>
            <a:grpSpLocks/>
          </p:cNvGrpSpPr>
          <p:nvPr/>
        </p:nvGrpSpPr>
        <p:grpSpPr bwMode="auto">
          <a:xfrm>
            <a:off x="5697538" y="2743200"/>
            <a:ext cx="1328737" cy="1439863"/>
            <a:chOff x="4224" y="1536"/>
            <a:chExt cx="1248" cy="1056"/>
          </a:xfrm>
        </p:grpSpPr>
        <p:sp>
          <p:nvSpPr>
            <p:cNvPr id="13521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7" name="Group 130"/>
          <p:cNvGrpSpPr>
            <a:grpSpLocks/>
          </p:cNvGrpSpPr>
          <p:nvPr/>
        </p:nvGrpSpPr>
        <p:grpSpPr bwMode="auto">
          <a:xfrm>
            <a:off x="4924425" y="1447800"/>
            <a:ext cx="1319213" cy="919163"/>
            <a:chOff x="867" y="1011"/>
            <a:chExt cx="901" cy="579"/>
          </a:xfrm>
        </p:grpSpPr>
        <p:sp>
          <p:nvSpPr>
            <p:cNvPr id="13519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19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517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7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3518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3518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3518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sp>
        <p:nvSpPr>
          <p:cNvPr id="13518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13518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sp>
        <p:nvSpPr>
          <p:cNvPr id="13518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sp>
        <p:nvSpPr>
          <p:cNvPr id="13518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8" name="Text Box 155"/>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35189" name="Text Box 156"/>
          <p:cNvSpPr txBox="1">
            <a:spLocks noChangeArrowheads="1"/>
          </p:cNvSpPr>
          <p:nvPr/>
        </p:nvSpPr>
        <p:spPr bwMode="auto">
          <a:xfrm>
            <a:off x="2989262" y="3901192"/>
            <a:ext cx="24095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(4) Code Integration</a:t>
            </a:r>
            <a:endParaRPr lang="en-GB" altLang="x-none" sz="1800" dirty="0">
              <a:latin typeface="Gill Sans" charset="0"/>
            </a:endParaRPr>
          </a:p>
          <a:p>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Conflicting changes</a:t>
            </a:r>
          </a:p>
        </p:txBody>
      </p:sp>
      <p:grpSp>
        <p:nvGrpSpPr>
          <p:cNvPr id="135190" name="Group 157"/>
          <p:cNvGrpSpPr>
            <a:grpSpLocks/>
          </p:cNvGrpSpPr>
          <p:nvPr/>
        </p:nvGrpSpPr>
        <p:grpSpPr bwMode="auto">
          <a:xfrm>
            <a:off x="2343150" y="1479550"/>
            <a:ext cx="1281113" cy="863600"/>
            <a:chOff x="1743" y="932"/>
            <a:chExt cx="874" cy="544"/>
          </a:xfrm>
        </p:grpSpPr>
        <p:sp>
          <p:nvSpPr>
            <p:cNvPr id="152734"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5"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6"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7"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8"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9"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40"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B8FF5395-D9B5-1637-D35D-C744EF80313E}"/>
              </a:ext>
            </a:extLst>
          </p:cNvPr>
          <p:cNvGrpSpPr/>
          <p:nvPr/>
        </p:nvGrpSpPr>
        <p:grpSpPr>
          <a:xfrm>
            <a:off x="7026274" y="3351158"/>
            <a:ext cx="1206148" cy="1256391"/>
            <a:chOff x="7343818" y="3350457"/>
            <a:chExt cx="1206148" cy="1256391"/>
          </a:xfrm>
        </p:grpSpPr>
        <p:sp>
          <p:nvSpPr>
            <p:cNvPr id="3" name="Rectangle 124">
              <a:extLst>
                <a:ext uri="{FF2B5EF4-FFF2-40B4-BE49-F238E27FC236}">
                  <a16:creationId xmlns:a16="http://schemas.microsoft.com/office/drawing/2014/main" id="{EC8C35F0-B170-DE40-533D-55E1831274A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83D61512-CD63-9B6A-FA11-D3CA99B0975A}"/>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92D7D85E-A3A8-949E-7403-C348E979443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205A3E9-B266-2933-9AAC-C7BE9405D0D3}"/>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141990AD-3A7F-2447-92A1-B2DC32E2EC10}"/>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73F2CE32-9A3F-6197-07E9-2EC3F5238F33}"/>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79FC0E66-3670-2CFE-F593-E39960E12CD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 name="Group 16">
            <a:extLst>
              <a:ext uri="{FF2B5EF4-FFF2-40B4-BE49-F238E27FC236}">
                <a16:creationId xmlns:a16="http://schemas.microsoft.com/office/drawing/2014/main" id="{7AABA449-0A24-F0DB-645D-ED5DAAA717B5}"/>
              </a:ext>
            </a:extLst>
          </p:cNvPr>
          <p:cNvGrpSpPr/>
          <p:nvPr/>
        </p:nvGrpSpPr>
        <p:grpSpPr>
          <a:xfrm>
            <a:off x="3567096" y="2420888"/>
            <a:ext cx="1364944" cy="1261530"/>
            <a:chOff x="3567096" y="2420888"/>
            <a:chExt cx="1364944" cy="1261530"/>
          </a:xfrm>
        </p:grpSpPr>
        <p:sp>
          <p:nvSpPr>
            <p:cNvPr id="11" name="Text Box 149">
              <a:extLst>
                <a:ext uri="{FF2B5EF4-FFF2-40B4-BE49-F238E27FC236}">
                  <a16:creationId xmlns:a16="http://schemas.microsoft.com/office/drawing/2014/main" id="{F4A58F57-5A54-F342-0928-0BD75D6E361C}"/>
                </a:ext>
              </a:extLst>
            </p:cNvPr>
            <p:cNvSpPr txBox="1">
              <a:spLocks noChangeArrowheads="1"/>
            </p:cNvSpPr>
            <p:nvPr/>
          </p:nvSpPr>
          <p:spPr bwMode="auto">
            <a:xfrm>
              <a:off x="3590006" y="2420888"/>
              <a:ext cx="1342034"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(0) </a:t>
              </a:r>
              <a:r>
                <a:rPr lang="en-GB" altLang="x-none" sz="1200" b="1" dirty="0" err="1">
                  <a:latin typeface="Gill Sans" charset="0"/>
                </a:rPr>
                <a:t>Clone&amp;nwn</a:t>
              </a:r>
              <a:endParaRPr lang="en-GB" altLang="x-none" sz="1200" b="1" dirty="0">
                <a:latin typeface="Gill Sans" charset="0"/>
              </a:endParaRPr>
            </a:p>
          </p:txBody>
        </p:sp>
        <p:pic>
          <p:nvPicPr>
            <p:cNvPr id="13" name="Picture 12" descr="Diagram&#10;&#10;Description automatically generated">
              <a:extLst>
                <a:ext uri="{FF2B5EF4-FFF2-40B4-BE49-F238E27FC236}">
                  <a16:creationId xmlns:a16="http://schemas.microsoft.com/office/drawing/2014/main" id="{B8CB6E3C-5F78-E100-95A5-08B835CC5D1A}"/>
                </a:ext>
              </a:extLst>
            </p:cNvPr>
            <p:cNvPicPr>
              <a:picLocks noChangeAspect="1"/>
            </p:cNvPicPr>
            <p:nvPr/>
          </p:nvPicPr>
          <p:blipFill>
            <a:blip r:embed="rId3"/>
            <a:stretch>
              <a:fillRect/>
            </a:stretch>
          </p:blipFill>
          <p:spPr>
            <a:xfrm>
              <a:off x="3567096" y="2820644"/>
              <a:ext cx="1342034" cy="861774"/>
            </a:xfrm>
            <a:prstGeom prst="rect">
              <a:avLst/>
            </a:prstGeom>
          </p:spPr>
        </p:pic>
      </p:grpSp>
      <p:grpSp>
        <p:nvGrpSpPr>
          <p:cNvPr id="18" name="Group 17">
            <a:extLst>
              <a:ext uri="{FF2B5EF4-FFF2-40B4-BE49-F238E27FC236}">
                <a16:creationId xmlns:a16="http://schemas.microsoft.com/office/drawing/2014/main" id="{2FC8CC93-1E16-2B09-F77C-20014AD92DF0}"/>
              </a:ext>
            </a:extLst>
          </p:cNvPr>
          <p:cNvGrpSpPr/>
          <p:nvPr/>
        </p:nvGrpSpPr>
        <p:grpSpPr>
          <a:xfrm>
            <a:off x="7485017" y="4733813"/>
            <a:ext cx="1607882" cy="1334937"/>
            <a:chOff x="7485017" y="4733813"/>
            <a:chExt cx="1607882" cy="1334937"/>
          </a:xfrm>
        </p:grpSpPr>
        <p:pic>
          <p:nvPicPr>
            <p:cNvPr id="15" name="Picture 14" descr="Diagram&#10;&#10;Description automatically generated">
              <a:extLst>
                <a:ext uri="{FF2B5EF4-FFF2-40B4-BE49-F238E27FC236}">
                  <a16:creationId xmlns:a16="http://schemas.microsoft.com/office/drawing/2014/main" id="{C9073BA8-EF2C-519C-9297-820367969EC9}"/>
                </a:ext>
              </a:extLst>
            </p:cNvPr>
            <p:cNvPicPr>
              <a:picLocks noChangeAspect="1"/>
            </p:cNvPicPr>
            <p:nvPr/>
          </p:nvPicPr>
          <p:blipFill>
            <a:blip r:embed="rId4"/>
            <a:stretch>
              <a:fillRect/>
            </a:stretch>
          </p:blipFill>
          <p:spPr>
            <a:xfrm>
              <a:off x="7485017" y="5152061"/>
              <a:ext cx="1607882" cy="916689"/>
            </a:xfrm>
            <a:prstGeom prst="rect">
              <a:avLst/>
            </a:prstGeom>
          </p:spPr>
        </p:pic>
        <p:sp>
          <p:nvSpPr>
            <p:cNvPr id="16" name="Text Box 149">
              <a:extLst>
                <a:ext uri="{FF2B5EF4-FFF2-40B4-BE49-F238E27FC236}">
                  <a16:creationId xmlns:a16="http://schemas.microsoft.com/office/drawing/2014/main" id="{C428AE7C-30C8-5AFC-2A22-230E06426800}"/>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05E1-AD9A-D501-2500-8AAECF98433D}"/>
              </a:ext>
            </a:extLst>
          </p:cNvPr>
          <p:cNvSpPr>
            <a:spLocks noGrp="1"/>
          </p:cNvSpPr>
          <p:nvPr>
            <p:ph type="title"/>
          </p:nvPr>
        </p:nvSpPr>
        <p:spPr/>
        <p:txBody>
          <a:bodyPr/>
          <a:lstStyle/>
          <a:p>
            <a:r>
              <a:rPr lang="en-US" dirty="0"/>
              <a:t>Code Integration</a:t>
            </a:r>
          </a:p>
        </p:txBody>
      </p:sp>
      <p:sp>
        <p:nvSpPr>
          <p:cNvPr id="3" name="Date Placeholder 2">
            <a:extLst>
              <a:ext uri="{FF2B5EF4-FFF2-40B4-BE49-F238E27FC236}">
                <a16:creationId xmlns:a16="http://schemas.microsoft.com/office/drawing/2014/main" id="{43D3125F-2282-A866-607C-648DB130F4CE}"/>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0CB1409-6C92-AB1C-A88E-FE005775D556}"/>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39</a:t>
            </a:fld>
            <a:endParaRPr lang="en-US" altLang="x-none"/>
          </a:p>
        </p:txBody>
      </p:sp>
      <p:sp>
        <p:nvSpPr>
          <p:cNvPr id="5" name="TextBox 4">
            <a:extLst>
              <a:ext uri="{FF2B5EF4-FFF2-40B4-BE49-F238E27FC236}">
                <a16:creationId xmlns:a16="http://schemas.microsoft.com/office/drawing/2014/main" id="{38AF9BF9-467D-C095-5756-06608AD049F7}"/>
              </a:ext>
            </a:extLst>
          </p:cNvPr>
          <p:cNvSpPr txBox="1"/>
          <p:nvPr/>
        </p:nvSpPr>
        <p:spPr>
          <a:xfrm>
            <a:off x="467544" y="1844824"/>
            <a:ext cx="7848872" cy="4154984"/>
          </a:xfrm>
          <a:prstGeom prst="rect">
            <a:avLst/>
          </a:prstGeom>
          <a:noFill/>
        </p:spPr>
        <p:txBody>
          <a:bodyPr wrap="square" rtlCol="0">
            <a:spAutoFit/>
          </a:bodyPr>
          <a:lstStyle/>
          <a:p>
            <a:pPr marL="342900" indent="-342900">
              <a:buFont typeface="Arial" panose="020B0604020202020204" pitchFamily="34" charset="0"/>
              <a:buChar char="•"/>
            </a:pPr>
            <a:r>
              <a:rPr lang="en-GB" dirty="0"/>
              <a:t>Compare Code Mechanically (OORP, p.227)</a:t>
            </a:r>
          </a:p>
          <a:p>
            <a:pPr marL="800100" lvl="1" indent="-342900">
              <a:buFont typeface="Arial" panose="020B0604020202020204" pitchFamily="34" charset="0"/>
              <a:buChar char="•"/>
            </a:pPr>
            <a:r>
              <a:rPr lang="en-GB" dirty="0"/>
              <a:t>Begins with mechanical comparison of patches across repositories</a:t>
            </a:r>
          </a:p>
          <a:p>
            <a:pPr marL="342900" indent="-342900">
              <a:buFont typeface="Arial" panose="020B0604020202020204" pitchFamily="34" charset="0"/>
              <a:buChar char="•"/>
            </a:pPr>
            <a:r>
              <a:rPr lang="en-GB" dirty="0"/>
              <a:t>Detecting Duplicated Code (OORP, p.223)</a:t>
            </a:r>
          </a:p>
          <a:p>
            <a:pPr marL="800100" lvl="1" indent="-342900">
              <a:buFont typeface="Arial" panose="020B0604020202020204" pitchFamily="34" charset="0"/>
              <a:buChar char="•"/>
            </a:pPr>
            <a:r>
              <a:rPr lang="en-GB" dirty="0"/>
              <a:t>Identifying a reusable patch between forks is a duplicate detection problem</a:t>
            </a:r>
          </a:p>
          <a:p>
            <a:pPr marL="342900" indent="-342900">
              <a:buFont typeface="Arial" panose="020B0604020202020204" pitchFamily="34" charset="0"/>
              <a:buChar char="•"/>
            </a:pPr>
            <a:r>
              <a:rPr lang="en-GB" dirty="0"/>
              <a:t>Most Valuable First (OORP, p.29)</a:t>
            </a:r>
          </a:p>
          <a:p>
            <a:pPr marL="800100" lvl="1" indent="-342900">
              <a:buFont typeface="Arial" panose="020B0604020202020204" pitchFamily="34" charset="0"/>
              <a:buChar char="•"/>
            </a:pPr>
            <a:r>
              <a:rPr lang="en-GB" dirty="0"/>
              <a:t>Not every patch can or should be integrated.</a:t>
            </a:r>
          </a:p>
          <a:p>
            <a:pPr marL="342900" indent="-342900">
              <a:buFont typeface="Arial" panose="020B0604020202020204" pitchFamily="34" charset="0"/>
              <a:buChar char="•"/>
            </a:pPr>
            <a:r>
              <a:rPr lang="en-GB" dirty="0"/>
              <a:t>Write Tests to Understand (OORP, p.179)</a:t>
            </a:r>
          </a:p>
          <a:p>
            <a:pPr marL="800100" lvl="1" indent="-342900">
              <a:buFont typeface="Arial" panose="020B0604020202020204" pitchFamily="34" charset="0"/>
              <a:buChar char="•"/>
            </a:pPr>
            <a:r>
              <a:rPr lang="en-GB" dirty="0"/>
              <a:t>After integration, tests ensure functional </a:t>
            </a:r>
            <a:r>
              <a:rPr lang="en-GB" dirty="0" err="1"/>
              <a:t>behavior</a:t>
            </a:r>
            <a:r>
              <a:rPr lang="en-GB" dirty="0"/>
              <a:t> holds in the target.</a:t>
            </a:r>
            <a:endParaRPr lang="en-US" dirty="0"/>
          </a:p>
        </p:txBody>
      </p:sp>
    </p:spTree>
    <p:extLst>
      <p:ext uri="{BB962C8B-B14F-4D97-AF65-F5344CB8AC3E}">
        <p14:creationId xmlns:p14="http://schemas.microsoft.com/office/powerpoint/2010/main" val="4567111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7800"/>
            <a:ext cx="18923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3"/>
          <p:cNvSpPr>
            <a:spLocks noGrp="1" noChangeArrowheads="1"/>
          </p:cNvSpPr>
          <p:nvPr>
            <p:ph type="title"/>
          </p:nvPr>
        </p:nvSpPr>
        <p:spPr/>
        <p:txBody>
          <a:bodyPr/>
          <a:lstStyle/>
          <a:p>
            <a:pPr eaLnBrk="1" hangingPunct="1"/>
            <a:r>
              <a:rPr lang="en-US" altLang="x-none" dirty="0"/>
              <a:t>Schedule</a:t>
            </a:r>
          </a:p>
        </p:txBody>
      </p:sp>
      <p:sp>
        <p:nvSpPr>
          <p:cNvPr id="18437" name="Rectangle 4"/>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b="1" dirty="0"/>
              <a:t>5.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5. </a:t>
            </a:r>
            <a:r>
              <a:rPr lang="en-GB" altLang="x-none" sz="1600" b="1" dirty="0"/>
              <a:t>Code Integration</a:t>
            </a:r>
            <a:endParaRPr lang="en-GB" altLang="x-none" sz="1600" dirty="0"/>
          </a:p>
          <a:p>
            <a:pPr lvl="1" eaLnBrk="1" hangingPunct="1">
              <a:lnSpc>
                <a:spcPct val="90000"/>
              </a:lnSpc>
              <a:buNone/>
            </a:pPr>
            <a:r>
              <a:rPr lang="en-GB" altLang="x-none" sz="1400" dirty="0"/>
              <a:t>How to resolve conflicts</a:t>
            </a:r>
            <a:endParaRPr lang="en-GB" altLang="x-none" sz="16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sp>
        <p:nvSpPr>
          <p:cNvPr id="2" name="Slide Number Placeholder 4">
            <a:extLst>
              <a:ext uri="{FF2B5EF4-FFF2-40B4-BE49-F238E27FC236}">
                <a16:creationId xmlns:a16="http://schemas.microsoft.com/office/drawing/2014/main" id="{E9FC7FE5-BDEF-6E98-1A22-AAE942AF41B6}"/>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4</a:t>
            </a:fld>
            <a:endParaRPr lang="en-US" altLang="x-none"/>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EE77-6904-B13F-5B9C-A91C6B8E2760}"/>
              </a:ext>
            </a:extLst>
          </p:cNvPr>
          <p:cNvSpPr>
            <a:spLocks noGrp="1"/>
          </p:cNvSpPr>
          <p:nvPr>
            <p:ph type="title"/>
          </p:nvPr>
        </p:nvSpPr>
        <p:spPr>
          <a:xfrm>
            <a:off x="-330349" y="-70338"/>
            <a:ext cx="7772400" cy="838200"/>
          </a:xfrm>
        </p:spPr>
        <p:txBody>
          <a:bodyPr/>
          <a:lstStyle/>
          <a:p>
            <a:r>
              <a:rPr lang="en-BE" sz="2800" dirty="0"/>
              <a:t>Collaborative developemt/ Merge Conflict</a:t>
            </a:r>
          </a:p>
        </p:txBody>
      </p:sp>
      <p:sp>
        <p:nvSpPr>
          <p:cNvPr id="3" name="Date Placeholder 2">
            <a:extLst>
              <a:ext uri="{FF2B5EF4-FFF2-40B4-BE49-F238E27FC236}">
                <a16:creationId xmlns:a16="http://schemas.microsoft.com/office/drawing/2014/main" id="{1E76399B-D1E9-761B-AF08-EEA6143883C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E7199600-CACC-A1D3-AE68-B48A6361A8E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40</a:t>
            </a:fld>
            <a:endParaRPr lang="en-US" altLang="x-none"/>
          </a:p>
        </p:txBody>
      </p:sp>
      <p:pic>
        <p:nvPicPr>
          <p:cNvPr id="5" name="Picture 4" descr="Diagram&#10;&#10;Description automatically generated">
            <a:extLst>
              <a:ext uri="{FF2B5EF4-FFF2-40B4-BE49-F238E27FC236}">
                <a16:creationId xmlns:a16="http://schemas.microsoft.com/office/drawing/2014/main" id="{BF1BCCF1-8B3E-44FC-D73D-24303FB81B70}"/>
              </a:ext>
            </a:extLst>
          </p:cNvPr>
          <p:cNvPicPr>
            <a:picLocks noChangeAspect="1"/>
          </p:cNvPicPr>
          <p:nvPr/>
        </p:nvPicPr>
        <p:blipFill rotWithShape="1">
          <a:blip r:embed="rId3"/>
          <a:srcRect l="41210" r="35469" b="57032"/>
          <a:stretch/>
        </p:blipFill>
        <p:spPr>
          <a:xfrm>
            <a:off x="2575540" y="1001430"/>
            <a:ext cx="1606079" cy="1727200"/>
          </a:xfrm>
          <a:prstGeom prst="rect">
            <a:avLst/>
          </a:prstGeom>
        </p:spPr>
      </p:pic>
      <p:grpSp>
        <p:nvGrpSpPr>
          <p:cNvPr id="6" name="Group 5">
            <a:extLst>
              <a:ext uri="{FF2B5EF4-FFF2-40B4-BE49-F238E27FC236}">
                <a16:creationId xmlns:a16="http://schemas.microsoft.com/office/drawing/2014/main" id="{90C305B9-33A2-F653-B000-41BFB18763A5}"/>
              </a:ext>
            </a:extLst>
          </p:cNvPr>
          <p:cNvGrpSpPr/>
          <p:nvPr/>
        </p:nvGrpSpPr>
        <p:grpSpPr>
          <a:xfrm>
            <a:off x="243114" y="1792453"/>
            <a:ext cx="2364013" cy="2676717"/>
            <a:chOff x="243114" y="1792453"/>
            <a:chExt cx="3495222" cy="3127891"/>
          </a:xfrm>
        </p:grpSpPr>
        <p:pic>
          <p:nvPicPr>
            <p:cNvPr id="7" name="Picture 6" descr="Diagram&#10;&#10;Description automatically generated">
              <a:extLst>
                <a:ext uri="{FF2B5EF4-FFF2-40B4-BE49-F238E27FC236}">
                  <a16:creationId xmlns:a16="http://schemas.microsoft.com/office/drawing/2014/main" id="{870E3394-0286-C734-08AB-A26C020FFBE6}"/>
                </a:ext>
              </a:extLst>
            </p:cNvPr>
            <p:cNvPicPr>
              <a:picLocks noChangeAspect="1"/>
            </p:cNvPicPr>
            <p:nvPr/>
          </p:nvPicPr>
          <p:blipFill rotWithShape="1">
            <a:blip r:embed="rId3"/>
            <a:srcRect l="5268" t="27465" r="71410" b="26506"/>
            <a:stretch/>
          </p:blipFill>
          <p:spPr>
            <a:xfrm>
              <a:off x="243114" y="2061030"/>
              <a:ext cx="2481943" cy="2859314"/>
            </a:xfrm>
            <a:prstGeom prst="rect">
              <a:avLst/>
            </a:prstGeom>
          </p:spPr>
        </p:pic>
        <p:cxnSp>
          <p:nvCxnSpPr>
            <p:cNvPr id="8" name="Straight Arrow Connector 7">
              <a:extLst>
                <a:ext uri="{FF2B5EF4-FFF2-40B4-BE49-F238E27FC236}">
                  <a16:creationId xmlns:a16="http://schemas.microsoft.com/office/drawing/2014/main" id="{D5170F40-34F8-DEFB-0CF1-FAB8DBD2D9AF}"/>
                </a:ext>
              </a:extLst>
            </p:cNvPr>
            <p:cNvCxnSpPr>
              <a:cxnSpLocks/>
            </p:cNvCxnSpPr>
            <p:nvPr/>
          </p:nvCxnSpPr>
          <p:spPr>
            <a:xfrm flipH="1">
              <a:off x="2750457" y="1792453"/>
              <a:ext cx="987879" cy="1093974"/>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06B9245-8E6C-1AD5-AE8F-6916E83A882A}"/>
              </a:ext>
            </a:extLst>
          </p:cNvPr>
          <p:cNvGrpSpPr/>
          <p:nvPr/>
        </p:nvGrpSpPr>
        <p:grpSpPr>
          <a:xfrm>
            <a:off x="4181618" y="1865030"/>
            <a:ext cx="2418589" cy="2428066"/>
            <a:chOff x="4218070" y="1713840"/>
            <a:chExt cx="3120512" cy="3660851"/>
          </a:xfrm>
        </p:grpSpPr>
        <p:pic>
          <p:nvPicPr>
            <p:cNvPr id="10" name="Picture 9" descr="Diagram&#10;&#10;Description automatically generated">
              <a:extLst>
                <a:ext uri="{FF2B5EF4-FFF2-40B4-BE49-F238E27FC236}">
                  <a16:creationId xmlns:a16="http://schemas.microsoft.com/office/drawing/2014/main" id="{9AE375CE-B2C6-4240-C5AA-B040D7C223CA}"/>
                </a:ext>
              </a:extLst>
            </p:cNvPr>
            <p:cNvPicPr>
              <a:picLocks noChangeAspect="1"/>
            </p:cNvPicPr>
            <p:nvPr/>
          </p:nvPicPr>
          <p:blipFill rotWithShape="1">
            <a:blip r:embed="rId3"/>
            <a:srcRect l="77149" t="25969" b="26191"/>
            <a:stretch/>
          </p:blipFill>
          <p:spPr>
            <a:xfrm>
              <a:off x="5279185" y="2857971"/>
              <a:ext cx="2059397" cy="2516720"/>
            </a:xfrm>
            <a:prstGeom prst="rect">
              <a:avLst/>
            </a:prstGeom>
          </p:spPr>
        </p:pic>
        <p:cxnSp>
          <p:nvCxnSpPr>
            <p:cNvPr id="11" name="Straight Arrow Connector 10">
              <a:extLst>
                <a:ext uri="{FF2B5EF4-FFF2-40B4-BE49-F238E27FC236}">
                  <a16:creationId xmlns:a16="http://schemas.microsoft.com/office/drawing/2014/main" id="{6B08BE52-0F99-8334-DD4A-E440964AAA56}"/>
                </a:ext>
              </a:extLst>
            </p:cNvPr>
            <p:cNvCxnSpPr>
              <a:cxnSpLocks/>
              <a:stCxn id="5" idx="3"/>
            </p:cNvCxnSpPr>
            <p:nvPr/>
          </p:nvCxnSpPr>
          <p:spPr>
            <a:xfrm>
              <a:off x="4218070" y="1713840"/>
              <a:ext cx="1007357" cy="1722519"/>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C190FDF-8528-742C-D869-26D387C75FCC}"/>
              </a:ext>
            </a:extLst>
          </p:cNvPr>
          <p:cNvGrpSpPr/>
          <p:nvPr/>
        </p:nvGrpSpPr>
        <p:grpSpPr>
          <a:xfrm>
            <a:off x="1968809" y="3573016"/>
            <a:ext cx="3055528" cy="2446880"/>
            <a:chOff x="2750457" y="3195112"/>
            <a:chExt cx="4150443" cy="3228207"/>
          </a:xfrm>
        </p:grpSpPr>
        <p:pic>
          <p:nvPicPr>
            <p:cNvPr id="13" name="Picture 12" descr="Diagram&#10;&#10;Description automatically generated">
              <a:extLst>
                <a:ext uri="{FF2B5EF4-FFF2-40B4-BE49-F238E27FC236}">
                  <a16:creationId xmlns:a16="http://schemas.microsoft.com/office/drawing/2014/main" id="{7DEEB717-CA8E-A2F2-360E-AD7ABCE0076E}"/>
                </a:ext>
              </a:extLst>
            </p:cNvPr>
            <p:cNvPicPr>
              <a:picLocks noChangeAspect="1"/>
            </p:cNvPicPr>
            <p:nvPr/>
          </p:nvPicPr>
          <p:blipFill rotWithShape="1">
            <a:blip r:embed="rId3"/>
            <a:srcRect l="41773" t="45550" r="36042" b="764"/>
            <a:stretch/>
          </p:blipFill>
          <p:spPr>
            <a:xfrm>
              <a:off x="3670300" y="3195112"/>
              <a:ext cx="2285357" cy="3228207"/>
            </a:xfrm>
            <a:prstGeom prst="rect">
              <a:avLst/>
            </a:prstGeom>
          </p:spPr>
        </p:pic>
        <p:cxnSp>
          <p:nvCxnSpPr>
            <p:cNvPr id="14" name="Straight Arrow Connector 13">
              <a:extLst>
                <a:ext uri="{FF2B5EF4-FFF2-40B4-BE49-F238E27FC236}">
                  <a16:creationId xmlns:a16="http://schemas.microsoft.com/office/drawing/2014/main" id="{ACCF05F2-D535-9861-356B-628E0BDC5009}"/>
                </a:ext>
              </a:extLst>
            </p:cNvPr>
            <p:cNvCxnSpPr>
              <a:cxnSpLocks/>
            </p:cNvCxnSpPr>
            <p:nvPr/>
          </p:nvCxnSpPr>
          <p:spPr>
            <a:xfrm>
              <a:off x="2750457" y="3879699"/>
              <a:ext cx="894443" cy="788499"/>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3A55BE-DBD1-E120-A6BD-3AF650877255}"/>
                </a:ext>
              </a:extLst>
            </p:cNvPr>
            <p:cNvCxnSpPr>
              <a:cxnSpLocks/>
            </p:cNvCxnSpPr>
            <p:nvPr/>
          </p:nvCxnSpPr>
          <p:spPr>
            <a:xfrm flipH="1">
              <a:off x="5975358" y="3490687"/>
              <a:ext cx="925542" cy="1318528"/>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9C0A889-A4C2-B66F-59BE-885E1B0FCA6A}"/>
              </a:ext>
            </a:extLst>
          </p:cNvPr>
          <p:cNvGrpSpPr/>
          <p:nvPr/>
        </p:nvGrpSpPr>
        <p:grpSpPr>
          <a:xfrm>
            <a:off x="5802127" y="603207"/>
            <a:ext cx="3171637" cy="2324171"/>
            <a:chOff x="8638912" y="346624"/>
            <a:chExt cx="3171637" cy="2324171"/>
          </a:xfrm>
        </p:grpSpPr>
        <p:grpSp>
          <p:nvGrpSpPr>
            <p:cNvPr id="17" name="Group 16">
              <a:extLst>
                <a:ext uri="{FF2B5EF4-FFF2-40B4-BE49-F238E27FC236}">
                  <a16:creationId xmlns:a16="http://schemas.microsoft.com/office/drawing/2014/main" id="{BB837D1D-E6EA-C514-9B22-8CD066810146}"/>
                </a:ext>
              </a:extLst>
            </p:cNvPr>
            <p:cNvGrpSpPr/>
            <p:nvPr/>
          </p:nvGrpSpPr>
          <p:grpSpPr>
            <a:xfrm>
              <a:off x="9452431" y="346624"/>
              <a:ext cx="2358118" cy="2324171"/>
              <a:chOff x="8908145" y="129313"/>
              <a:chExt cx="2358118" cy="2324171"/>
            </a:xfrm>
          </p:grpSpPr>
          <p:sp>
            <p:nvSpPr>
              <p:cNvPr id="19" name="Rectangle 18">
                <a:extLst>
                  <a:ext uri="{FF2B5EF4-FFF2-40B4-BE49-F238E27FC236}">
                    <a16:creationId xmlns:a16="http://schemas.microsoft.com/office/drawing/2014/main" id="{8E03ECCF-592E-1547-D9AF-F492E6B4106C}"/>
                  </a:ext>
                </a:extLst>
              </p:cNvPr>
              <p:cNvSpPr/>
              <p:nvPr/>
            </p:nvSpPr>
            <p:spPr>
              <a:xfrm>
                <a:off x="9274628" y="1258331"/>
                <a:ext cx="1406296" cy="9541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94D298AF-8C6A-D3FB-1D15-F4F3CD3BBB3C}"/>
                  </a:ext>
                </a:extLst>
              </p:cNvPr>
              <p:cNvSpPr/>
              <p:nvPr/>
            </p:nvSpPr>
            <p:spPr>
              <a:xfrm>
                <a:off x="9274627" y="946276"/>
                <a:ext cx="936173" cy="3120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Rectangle 20">
                <a:extLst>
                  <a:ext uri="{FF2B5EF4-FFF2-40B4-BE49-F238E27FC236}">
                    <a16:creationId xmlns:a16="http://schemas.microsoft.com/office/drawing/2014/main" id="{6EA7E776-F6D1-41C8-F38D-6858247913D3}"/>
                  </a:ext>
                </a:extLst>
              </p:cNvPr>
              <p:cNvSpPr/>
              <p:nvPr/>
            </p:nvSpPr>
            <p:spPr>
              <a:xfrm>
                <a:off x="9004300" y="152400"/>
                <a:ext cx="1945364" cy="23010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2" name="Straight Connector 21">
                <a:extLst>
                  <a:ext uri="{FF2B5EF4-FFF2-40B4-BE49-F238E27FC236}">
                    <a16:creationId xmlns:a16="http://schemas.microsoft.com/office/drawing/2014/main" id="{89A9A54B-ACB0-506E-945E-66D13F8D883E}"/>
                  </a:ext>
                </a:extLst>
              </p:cNvPr>
              <p:cNvCxnSpPr>
                <a:cxnSpLocks/>
              </p:cNvCxnSpPr>
              <p:nvPr/>
            </p:nvCxnSpPr>
            <p:spPr>
              <a:xfrm>
                <a:off x="9004300" y="711200"/>
                <a:ext cx="194536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9BD9F27-574B-170D-6861-FBE54F83B484}"/>
                  </a:ext>
                </a:extLst>
              </p:cNvPr>
              <p:cNvSpPr txBox="1"/>
              <p:nvPr/>
            </p:nvSpPr>
            <p:spPr>
              <a:xfrm>
                <a:off x="8908145" y="129313"/>
                <a:ext cx="2358118" cy="523220"/>
              </a:xfrm>
              <a:prstGeom prst="rect">
                <a:avLst/>
              </a:prstGeom>
              <a:noFill/>
            </p:spPr>
            <p:txBody>
              <a:bodyPr wrap="square" rtlCol="0">
                <a:spAutoFit/>
              </a:bodyPr>
              <a:lstStyle/>
              <a:p>
                <a:pPr algn="ctr"/>
                <a:r>
                  <a:rPr lang="en-BE" sz="1400" dirty="0">
                    <a:solidFill>
                      <a:srgbClr val="000000"/>
                    </a:solidFill>
                    <a:latin typeface="Arial Rounded MT Bold" panose="020F0704030504030204" pitchFamily="34" charset="77"/>
                  </a:rPr>
                  <a:t>FooHelper.Java</a:t>
                </a:r>
              </a:p>
              <a:p>
                <a:pPr algn="ctr"/>
                <a:r>
                  <a:rPr lang="en-BE" sz="1400" dirty="0">
                    <a:solidFill>
                      <a:srgbClr val="000000"/>
                    </a:solidFill>
                  </a:rPr>
                  <a:t>Alice</a:t>
                </a:r>
              </a:p>
            </p:txBody>
          </p:sp>
          <p:sp>
            <p:nvSpPr>
              <p:cNvPr id="24" name="TextBox 23">
                <a:extLst>
                  <a:ext uri="{FF2B5EF4-FFF2-40B4-BE49-F238E27FC236}">
                    <a16:creationId xmlns:a16="http://schemas.microsoft.com/office/drawing/2014/main" id="{5FDAAE66-22A9-5461-9A7F-2FBF06AAF68E}"/>
                  </a:ext>
                </a:extLst>
              </p:cNvPr>
              <p:cNvSpPr txBox="1"/>
              <p:nvPr/>
            </p:nvSpPr>
            <p:spPr>
              <a:xfrm>
                <a:off x="9232899" y="889000"/>
                <a:ext cx="1166339" cy="307777"/>
              </a:xfrm>
              <a:prstGeom prst="rect">
                <a:avLst/>
              </a:prstGeom>
              <a:noFill/>
            </p:spPr>
            <p:txBody>
              <a:bodyPr wrap="square" rtlCol="0">
                <a:spAutoFit/>
              </a:bodyPr>
              <a:lstStyle/>
              <a:p>
                <a:r>
                  <a:rPr lang="en-BE" sz="1400" dirty="0">
                    <a:solidFill>
                      <a:srgbClr val="000000"/>
                    </a:solidFill>
                  </a:rPr>
                  <a:t>+ foo() {</a:t>
                </a:r>
              </a:p>
            </p:txBody>
          </p:sp>
          <p:sp>
            <p:nvSpPr>
              <p:cNvPr id="25" name="TextBox 24">
                <a:extLst>
                  <a:ext uri="{FF2B5EF4-FFF2-40B4-BE49-F238E27FC236}">
                    <a16:creationId xmlns:a16="http://schemas.microsoft.com/office/drawing/2014/main" id="{B07036BC-BEB2-DDA9-BD8E-E05ABC5A5E0E}"/>
                  </a:ext>
                </a:extLst>
              </p:cNvPr>
              <p:cNvSpPr txBox="1"/>
              <p:nvPr/>
            </p:nvSpPr>
            <p:spPr>
              <a:xfrm>
                <a:off x="9206283" y="1194228"/>
                <a:ext cx="1945365" cy="954107"/>
              </a:xfrm>
              <a:prstGeom prst="rect">
                <a:avLst/>
              </a:prstGeom>
              <a:noFill/>
            </p:spPr>
            <p:txBody>
              <a:bodyPr wrap="square" rtlCol="0">
                <a:spAutoFit/>
              </a:bodyPr>
              <a:lstStyle/>
              <a:p>
                <a:r>
                  <a:rPr lang="en-BE" sz="1400" dirty="0">
                    <a:solidFill>
                      <a:srgbClr val="000000"/>
                    </a:solidFill>
                  </a:rPr>
                  <a:t>+   int x = getX();</a:t>
                </a:r>
              </a:p>
              <a:p>
                <a:r>
                  <a:rPr lang="en-BE" sz="1400" dirty="0">
                    <a:solidFill>
                      <a:srgbClr val="000000"/>
                    </a:solidFill>
                  </a:rPr>
                  <a:t>+   int y = getY();</a:t>
                </a:r>
              </a:p>
              <a:p>
                <a:r>
                  <a:rPr lang="en-BE" sz="1400" dirty="0">
                    <a:solidFill>
                      <a:srgbClr val="000000"/>
                    </a:solidFill>
                  </a:rPr>
                  <a:t>+   calcDist(x, y);</a:t>
                </a:r>
              </a:p>
              <a:p>
                <a:r>
                  <a:rPr lang="en-BE" sz="1400" dirty="0">
                    <a:solidFill>
                      <a:srgbClr val="000000"/>
                    </a:solidFill>
                  </a:rPr>
                  <a:t>+ } </a:t>
                </a:r>
              </a:p>
            </p:txBody>
          </p:sp>
          <p:sp>
            <p:nvSpPr>
              <p:cNvPr id="26" name="TextBox 25">
                <a:extLst>
                  <a:ext uri="{FF2B5EF4-FFF2-40B4-BE49-F238E27FC236}">
                    <a16:creationId xmlns:a16="http://schemas.microsoft.com/office/drawing/2014/main" id="{79CA1BD7-F7FF-B440-8A07-0D9EC53EDB85}"/>
                  </a:ext>
                </a:extLst>
              </p:cNvPr>
              <p:cNvSpPr txBox="1"/>
              <p:nvPr/>
            </p:nvSpPr>
            <p:spPr>
              <a:xfrm>
                <a:off x="9245600" y="622300"/>
                <a:ext cx="977900" cy="369332"/>
              </a:xfrm>
              <a:prstGeom prst="rect">
                <a:avLst/>
              </a:prstGeom>
              <a:noFill/>
            </p:spPr>
            <p:txBody>
              <a:bodyPr wrap="square" rtlCol="0">
                <a:spAutoFit/>
              </a:bodyPr>
              <a:lstStyle/>
              <a:p>
                <a:r>
                  <a:rPr lang="en-BE" sz="1800" dirty="0"/>
                  <a:t>. . .</a:t>
                </a:r>
              </a:p>
            </p:txBody>
          </p:sp>
          <p:sp>
            <p:nvSpPr>
              <p:cNvPr id="27" name="TextBox 26">
                <a:extLst>
                  <a:ext uri="{FF2B5EF4-FFF2-40B4-BE49-F238E27FC236}">
                    <a16:creationId xmlns:a16="http://schemas.microsoft.com/office/drawing/2014/main" id="{AFDD28F6-6916-CA37-C0C4-326CC42149A8}"/>
                  </a:ext>
                </a:extLst>
              </p:cNvPr>
              <p:cNvSpPr txBox="1"/>
              <p:nvPr/>
            </p:nvSpPr>
            <p:spPr>
              <a:xfrm>
                <a:off x="9246262" y="2052859"/>
                <a:ext cx="977900" cy="369332"/>
              </a:xfrm>
              <a:prstGeom prst="rect">
                <a:avLst/>
              </a:prstGeom>
              <a:noFill/>
            </p:spPr>
            <p:txBody>
              <a:bodyPr wrap="square" rtlCol="0">
                <a:spAutoFit/>
              </a:bodyPr>
              <a:lstStyle/>
              <a:p>
                <a:r>
                  <a:rPr lang="en-BE" dirty="0"/>
                  <a:t>. . .</a:t>
                </a:r>
              </a:p>
            </p:txBody>
          </p:sp>
        </p:grpSp>
        <p:cxnSp>
          <p:nvCxnSpPr>
            <p:cNvPr id="18" name="Straight Arrow Connector 17">
              <a:extLst>
                <a:ext uri="{FF2B5EF4-FFF2-40B4-BE49-F238E27FC236}">
                  <a16:creationId xmlns:a16="http://schemas.microsoft.com/office/drawing/2014/main" id="{B359B8DA-2FE0-AA81-DAEB-A2994099C0C4}"/>
                </a:ext>
              </a:extLst>
            </p:cNvPr>
            <p:cNvCxnSpPr>
              <a:cxnSpLocks/>
              <a:stCxn id="10" idx="0"/>
              <a:endCxn id="21" idx="1"/>
            </p:cNvCxnSpPr>
            <p:nvPr/>
          </p:nvCxnSpPr>
          <p:spPr>
            <a:xfrm flipV="1">
              <a:off x="8638912" y="1520253"/>
              <a:ext cx="909674" cy="847041"/>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98A86385-8F9C-8745-2F32-CBDBC18D1267}"/>
              </a:ext>
            </a:extLst>
          </p:cNvPr>
          <p:cNvGrpSpPr/>
          <p:nvPr/>
        </p:nvGrpSpPr>
        <p:grpSpPr>
          <a:xfrm>
            <a:off x="4328455" y="2927378"/>
            <a:ext cx="4595104" cy="3157436"/>
            <a:chOff x="4328455" y="2927378"/>
            <a:chExt cx="4595104" cy="3157436"/>
          </a:xfrm>
        </p:grpSpPr>
        <p:grpSp>
          <p:nvGrpSpPr>
            <p:cNvPr id="28" name="Group 27">
              <a:extLst>
                <a:ext uri="{FF2B5EF4-FFF2-40B4-BE49-F238E27FC236}">
                  <a16:creationId xmlns:a16="http://schemas.microsoft.com/office/drawing/2014/main" id="{AE298F4B-6008-05F6-6C6D-20FF759F4731}"/>
                </a:ext>
              </a:extLst>
            </p:cNvPr>
            <p:cNvGrpSpPr/>
            <p:nvPr/>
          </p:nvGrpSpPr>
          <p:grpSpPr>
            <a:xfrm>
              <a:off x="4328455" y="2927378"/>
              <a:ext cx="4595104" cy="3157436"/>
              <a:chOff x="7244472" y="3285870"/>
              <a:chExt cx="4595104" cy="3157436"/>
            </a:xfrm>
          </p:grpSpPr>
          <p:grpSp>
            <p:nvGrpSpPr>
              <p:cNvPr id="29" name="Group 28">
                <a:extLst>
                  <a:ext uri="{FF2B5EF4-FFF2-40B4-BE49-F238E27FC236}">
                    <a16:creationId xmlns:a16="http://schemas.microsoft.com/office/drawing/2014/main" id="{CA7A2D26-E582-1136-9ACF-5665D6A795CC}"/>
                  </a:ext>
                </a:extLst>
              </p:cNvPr>
              <p:cNvGrpSpPr/>
              <p:nvPr/>
            </p:nvGrpSpPr>
            <p:grpSpPr>
              <a:xfrm>
                <a:off x="9481458" y="3850507"/>
                <a:ext cx="2358118" cy="2592799"/>
                <a:chOff x="9482365" y="3866623"/>
                <a:chExt cx="2358118" cy="2592799"/>
              </a:xfrm>
            </p:grpSpPr>
            <p:grpSp>
              <p:nvGrpSpPr>
                <p:cNvPr id="32" name="Group 31">
                  <a:extLst>
                    <a:ext uri="{FF2B5EF4-FFF2-40B4-BE49-F238E27FC236}">
                      <a16:creationId xmlns:a16="http://schemas.microsoft.com/office/drawing/2014/main" id="{70E96AE0-6C0B-128A-B62B-26C08608CED3}"/>
                    </a:ext>
                  </a:extLst>
                </p:cNvPr>
                <p:cNvGrpSpPr/>
                <p:nvPr/>
              </p:nvGrpSpPr>
              <p:grpSpPr>
                <a:xfrm>
                  <a:off x="9482365" y="3866623"/>
                  <a:ext cx="2358118" cy="2592799"/>
                  <a:chOff x="8908145" y="116237"/>
                  <a:chExt cx="2358118" cy="2592799"/>
                </a:xfrm>
              </p:grpSpPr>
              <p:sp>
                <p:nvSpPr>
                  <p:cNvPr id="35" name="Rectangle 34">
                    <a:extLst>
                      <a:ext uri="{FF2B5EF4-FFF2-40B4-BE49-F238E27FC236}">
                        <a16:creationId xmlns:a16="http://schemas.microsoft.com/office/drawing/2014/main" id="{C1C92823-7EC3-D9B6-EEE9-2FE230FF8741}"/>
                      </a:ext>
                    </a:extLst>
                  </p:cNvPr>
                  <p:cNvSpPr/>
                  <p:nvPr/>
                </p:nvSpPr>
                <p:spPr>
                  <a:xfrm>
                    <a:off x="9274627" y="1258330"/>
                    <a:ext cx="1342546" cy="116955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Rectangle 35">
                    <a:extLst>
                      <a:ext uri="{FF2B5EF4-FFF2-40B4-BE49-F238E27FC236}">
                        <a16:creationId xmlns:a16="http://schemas.microsoft.com/office/drawing/2014/main" id="{31F29F53-5772-AAD8-1B32-534EA32F5157}"/>
                      </a:ext>
                    </a:extLst>
                  </p:cNvPr>
                  <p:cNvSpPr/>
                  <p:nvPr/>
                </p:nvSpPr>
                <p:spPr>
                  <a:xfrm>
                    <a:off x="9274627" y="988279"/>
                    <a:ext cx="936173" cy="2700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Rectangle 36">
                    <a:extLst>
                      <a:ext uri="{FF2B5EF4-FFF2-40B4-BE49-F238E27FC236}">
                        <a16:creationId xmlns:a16="http://schemas.microsoft.com/office/drawing/2014/main" id="{883B57C9-68E0-483B-1F53-2906D0C09EDC}"/>
                      </a:ext>
                    </a:extLst>
                  </p:cNvPr>
                  <p:cNvSpPr/>
                  <p:nvPr/>
                </p:nvSpPr>
                <p:spPr>
                  <a:xfrm>
                    <a:off x="9042400" y="116237"/>
                    <a:ext cx="1899924" cy="2592796"/>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Connector 37">
                    <a:extLst>
                      <a:ext uri="{FF2B5EF4-FFF2-40B4-BE49-F238E27FC236}">
                        <a16:creationId xmlns:a16="http://schemas.microsoft.com/office/drawing/2014/main" id="{AD0BB4D7-FA9A-11AD-5350-20C0AFA39A7C}"/>
                      </a:ext>
                    </a:extLst>
                  </p:cNvPr>
                  <p:cNvCxnSpPr>
                    <a:cxnSpLocks/>
                  </p:cNvCxnSpPr>
                  <p:nvPr/>
                </p:nvCxnSpPr>
                <p:spPr>
                  <a:xfrm>
                    <a:off x="9029700" y="711200"/>
                    <a:ext cx="191262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6ECC1C0-53F2-FE23-13AF-3BC554E5BD66}"/>
                      </a:ext>
                    </a:extLst>
                  </p:cNvPr>
                  <p:cNvSpPr txBox="1"/>
                  <p:nvPr/>
                </p:nvSpPr>
                <p:spPr>
                  <a:xfrm>
                    <a:off x="8908145" y="129313"/>
                    <a:ext cx="2358118" cy="523220"/>
                  </a:xfrm>
                  <a:prstGeom prst="rect">
                    <a:avLst/>
                  </a:prstGeom>
                  <a:noFill/>
                </p:spPr>
                <p:txBody>
                  <a:bodyPr wrap="square" rtlCol="0">
                    <a:spAutoFit/>
                  </a:bodyPr>
                  <a:lstStyle/>
                  <a:p>
                    <a:pPr algn="ctr"/>
                    <a:r>
                      <a:rPr lang="en-BE" sz="1400" dirty="0">
                        <a:solidFill>
                          <a:srgbClr val="000000"/>
                        </a:solidFill>
                        <a:latin typeface="Arial Rounded MT Bold" panose="020F0704030504030204" pitchFamily="34" charset="77"/>
                      </a:rPr>
                      <a:t>FooHelper.Java</a:t>
                    </a:r>
                  </a:p>
                  <a:p>
                    <a:pPr algn="ctr"/>
                    <a:r>
                      <a:rPr lang="en-BE" sz="1400" dirty="0">
                        <a:solidFill>
                          <a:srgbClr val="000000"/>
                        </a:solidFill>
                      </a:rPr>
                      <a:t>Alice</a:t>
                    </a:r>
                  </a:p>
                </p:txBody>
              </p:sp>
              <p:sp>
                <p:nvSpPr>
                  <p:cNvPr id="40" name="TextBox 39">
                    <a:extLst>
                      <a:ext uri="{FF2B5EF4-FFF2-40B4-BE49-F238E27FC236}">
                        <a16:creationId xmlns:a16="http://schemas.microsoft.com/office/drawing/2014/main" id="{CE3B5D6F-CD18-3DA9-645E-88201C8C03A4}"/>
                      </a:ext>
                    </a:extLst>
                  </p:cNvPr>
                  <p:cNvSpPr txBox="1"/>
                  <p:nvPr/>
                </p:nvSpPr>
                <p:spPr>
                  <a:xfrm>
                    <a:off x="9244442" y="969581"/>
                    <a:ext cx="1126646" cy="307777"/>
                  </a:xfrm>
                  <a:prstGeom prst="rect">
                    <a:avLst/>
                  </a:prstGeom>
                  <a:noFill/>
                </p:spPr>
                <p:txBody>
                  <a:bodyPr wrap="square" rtlCol="0">
                    <a:spAutoFit/>
                  </a:bodyPr>
                  <a:lstStyle/>
                  <a:p>
                    <a:r>
                      <a:rPr lang="en-BE" sz="1400" dirty="0">
                        <a:solidFill>
                          <a:srgbClr val="000000"/>
                        </a:solidFill>
                      </a:rPr>
                      <a:t>+ foo() {</a:t>
                    </a:r>
                  </a:p>
                </p:txBody>
              </p:sp>
              <p:sp>
                <p:nvSpPr>
                  <p:cNvPr id="42" name="TextBox 41">
                    <a:extLst>
                      <a:ext uri="{FF2B5EF4-FFF2-40B4-BE49-F238E27FC236}">
                        <a16:creationId xmlns:a16="http://schemas.microsoft.com/office/drawing/2014/main" id="{47D1F531-3C5F-8FDC-72CF-814CE5C17948}"/>
                      </a:ext>
                    </a:extLst>
                  </p:cNvPr>
                  <p:cNvSpPr txBox="1"/>
                  <p:nvPr/>
                </p:nvSpPr>
                <p:spPr>
                  <a:xfrm>
                    <a:off x="9245600" y="517027"/>
                    <a:ext cx="977900" cy="369332"/>
                  </a:xfrm>
                  <a:prstGeom prst="rect">
                    <a:avLst/>
                  </a:prstGeom>
                  <a:noFill/>
                </p:spPr>
                <p:txBody>
                  <a:bodyPr wrap="square" rtlCol="0">
                    <a:spAutoFit/>
                  </a:bodyPr>
                  <a:lstStyle/>
                  <a:p>
                    <a:r>
                      <a:rPr lang="en-BE" dirty="0"/>
                      <a:t>. . .</a:t>
                    </a:r>
                  </a:p>
                </p:txBody>
              </p:sp>
              <p:sp>
                <p:nvSpPr>
                  <p:cNvPr id="43" name="TextBox 42">
                    <a:extLst>
                      <a:ext uri="{FF2B5EF4-FFF2-40B4-BE49-F238E27FC236}">
                        <a16:creationId xmlns:a16="http://schemas.microsoft.com/office/drawing/2014/main" id="{C6B3460C-7D9B-7625-F1DB-98B91825B1B5}"/>
                      </a:ext>
                    </a:extLst>
                  </p:cNvPr>
                  <p:cNvSpPr txBox="1"/>
                  <p:nvPr/>
                </p:nvSpPr>
                <p:spPr>
                  <a:xfrm>
                    <a:off x="9253763" y="2339704"/>
                    <a:ext cx="977900" cy="369332"/>
                  </a:xfrm>
                  <a:prstGeom prst="rect">
                    <a:avLst/>
                  </a:prstGeom>
                  <a:noFill/>
                </p:spPr>
                <p:txBody>
                  <a:bodyPr wrap="square" rtlCol="0">
                    <a:spAutoFit/>
                  </a:bodyPr>
                  <a:lstStyle/>
                  <a:p>
                    <a:r>
                      <a:rPr lang="en-BE" sz="1800" dirty="0"/>
                      <a:t>. . .</a:t>
                    </a:r>
                  </a:p>
                </p:txBody>
              </p:sp>
            </p:grpSp>
            <p:sp>
              <p:nvSpPr>
                <p:cNvPr id="33" name="Rectangle 32">
                  <a:extLst>
                    <a:ext uri="{FF2B5EF4-FFF2-40B4-BE49-F238E27FC236}">
                      <a16:creationId xmlns:a16="http://schemas.microsoft.com/office/drawing/2014/main" id="{541C8FFF-6DB8-0451-A69F-72F43C75A1C8}"/>
                    </a:ext>
                  </a:extLst>
                </p:cNvPr>
                <p:cNvSpPr/>
                <p:nvPr/>
              </p:nvSpPr>
              <p:spPr>
                <a:xfrm>
                  <a:off x="9848847" y="5285794"/>
                  <a:ext cx="1342546" cy="191256"/>
                </a:xfrm>
                <a:prstGeom prst="rect">
                  <a:avLst/>
                </a:prstGeom>
                <a:solidFill>
                  <a:srgbClr val="07F30A"/>
                </a:solidFill>
                <a:ln>
                  <a:solidFill>
                    <a:srgbClr val="07F3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7BBE8D00-1FC6-9379-12C2-D1EACB0F61BF}"/>
                    </a:ext>
                  </a:extLst>
                </p:cNvPr>
                <p:cNvSpPr txBox="1"/>
                <p:nvPr/>
              </p:nvSpPr>
              <p:spPr>
                <a:xfrm>
                  <a:off x="9832519" y="5211135"/>
                  <a:ext cx="1126646" cy="305869"/>
                </a:xfrm>
                <a:prstGeom prst="rect">
                  <a:avLst/>
                </a:prstGeom>
                <a:noFill/>
              </p:spPr>
              <p:txBody>
                <a:bodyPr wrap="square" rtlCol="0">
                  <a:spAutoFit/>
                </a:bodyPr>
                <a:lstStyle/>
                <a:p>
                  <a:r>
                    <a:rPr lang="en-BE" sz="1400" dirty="0"/>
                    <a:t>+   x += 2;</a:t>
                  </a:r>
                </a:p>
              </p:txBody>
            </p:sp>
          </p:grpSp>
          <p:cxnSp>
            <p:nvCxnSpPr>
              <p:cNvPr id="30" name="Straight Arrow Connector 29">
                <a:extLst>
                  <a:ext uri="{FF2B5EF4-FFF2-40B4-BE49-F238E27FC236}">
                    <a16:creationId xmlns:a16="http://schemas.microsoft.com/office/drawing/2014/main" id="{178C05C6-8D06-FFFD-4176-F611830963E1}"/>
                  </a:ext>
                </a:extLst>
              </p:cNvPr>
              <p:cNvCxnSpPr>
                <a:cxnSpLocks/>
              </p:cNvCxnSpPr>
              <p:nvPr/>
            </p:nvCxnSpPr>
            <p:spPr>
              <a:xfrm>
                <a:off x="10683326" y="3285870"/>
                <a:ext cx="0" cy="582212"/>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8B2C7B4-EC99-C05A-0E0D-218D6CCCE2A8}"/>
                  </a:ext>
                </a:extLst>
              </p:cNvPr>
              <p:cNvCxnSpPr>
                <a:cxnSpLocks/>
              </p:cNvCxnSpPr>
              <p:nvPr/>
            </p:nvCxnSpPr>
            <p:spPr>
              <a:xfrm>
                <a:off x="7244472" y="5664473"/>
                <a:ext cx="2287191" cy="0"/>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E6CFA0FA-FC71-D30C-4E00-EA8E9FD97B19}"/>
                </a:ext>
              </a:extLst>
            </p:cNvPr>
            <p:cNvSpPr txBox="1"/>
            <p:nvPr/>
          </p:nvSpPr>
          <p:spPr>
            <a:xfrm>
              <a:off x="6913784" y="4608087"/>
              <a:ext cx="1596161" cy="1169551"/>
            </a:xfrm>
            <a:prstGeom prst="rect">
              <a:avLst/>
            </a:prstGeom>
            <a:noFill/>
          </p:spPr>
          <p:txBody>
            <a:bodyPr wrap="square" rtlCol="0">
              <a:spAutoFit/>
            </a:bodyPr>
            <a:lstStyle/>
            <a:p>
              <a:r>
                <a:rPr lang="en-BE" sz="1400" dirty="0">
                  <a:solidFill>
                    <a:srgbClr val="000000"/>
                  </a:solidFill>
                </a:rPr>
                <a:t>+   int x = getX();</a:t>
              </a:r>
            </a:p>
            <a:p>
              <a:endParaRPr lang="en-BE" sz="1400" dirty="0">
                <a:solidFill>
                  <a:srgbClr val="000000"/>
                </a:solidFill>
              </a:endParaRPr>
            </a:p>
            <a:p>
              <a:r>
                <a:rPr lang="en-BE" sz="1400" dirty="0">
                  <a:solidFill>
                    <a:srgbClr val="000000"/>
                  </a:solidFill>
                </a:rPr>
                <a:t>+   int y = getY();</a:t>
              </a:r>
            </a:p>
            <a:p>
              <a:r>
                <a:rPr lang="en-BE" sz="1400" dirty="0">
                  <a:solidFill>
                    <a:srgbClr val="000000"/>
                  </a:solidFill>
                </a:rPr>
                <a:t>+   calcDist(x, y);</a:t>
              </a:r>
            </a:p>
            <a:p>
              <a:r>
                <a:rPr lang="en-BE" sz="1400" dirty="0">
                  <a:solidFill>
                    <a:srgbClr val="000000"/>
                  </a:solidFill>
                </a:rPr>
                <a:t>+ } </a:t>
              </a:r>
            </a:p>
          </p:txBody>
        </p:sp>
      </p:grpSp>
    </p:spTree>
    <p:extLst>
      <p:ext uri="{BB962C8B-B14F-4D97-AF65-F5344CB8AC3E}">
        <p14:creationId xmlns:p14="http://schemas.microsoft.com/office/powerpoint/2010/main" val="3802173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dissolv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41</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7. Mining Software Repositories (MSR)</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What are software repositories?</a:t>
            </a:r>
          </a:p>
          <a:p>
            <a:pPr eaLnBrk="1" hangingPunct="1">
              <a:lnSpc>
                <a:spcPct val="90000"/>
              </a:lnSpc>
            </a:pPr>
            <a:r>
              <a:rPr lang="en-US" altLang="x-none" sz="2000" dirty="0"/>
              <a:t>Why should we mine Software repositories?</a:t>
            </a:r>
          </a:p>
          <a:p>
            <a:pPr eaLnBrk="1" hangingPunct="1">
              <a:lnSpc>
                <a:spcPct val="90000"/>
              </a:lnSpc>
            </a:pPr>
            <a:r>
              <a:rPr lang="en-US" altLang="x-none" sz="2000" dirty="0"/>
              <a:t>What are some of the data sources of software engineering data?</a:t>
            </a:r>
          </a:p>
          <a:p>
            <a:pPr eaLnBrk="1" hangingPunct="1">
              <a:lnSpc>
                <a:spcPct val="90000"/>
              </a:lnSpc>
            </a:pPr>
            <a:r>
              <a:rPr lang="en-US" altLang="x-none" sz="2000" dirty="0"/>
              <a:t>What are some of the existing tools we can use to mine software engineering data</a:t>
            </a:r>
          </a:p>
          <a:p>
            <a:pPr eaLnBrk="1" hangingPunct="1">
              <a:lnSpc>
                <a:spcPct val="90000"/>
              </a:lnSpc>
            </a:pPr>
            <a:r>
              <a:rPr lang="en-US" altLang="x-none" sz="2000" dirty="0"/>
              <a:t>What can we learn from MSR</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MSR 2017">
            <a:extLst>
              <a:ext uri="{FF2B5EF4-FFF2-40B4-BE49-F238E27FC236}">
                <a16:creationId xmlns:a16="http://schemas.microsoft.com/office/drawing/2014/main" id="{7AF38C1D-09BD-3126-F8CD-BAED8A397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002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71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15F85A0C-7FA5-3F4F-93B3-B7CA9707F070}" type="slidenum">
              <a:rPr lang="en-US" altLang="x-none" sz="1400">
                <a:solidFill>
                  <a:srgbClr val="60BDC4"/>
                </a:solidFill>
                <a:latin typeface="Gill Sans" charset="0"/>
              </a:rPr>
              <a:pPr/>
              <a:t>42</a:t>
            </a:fld>
            <a:endParaRPr lang="en-US" altLang="x-none" sz="1400">
              <a:solidFill>
                <a:srgbClr val="60BDC4"/>
              </a:solidFill>
              <a:latin typeface="Gill Sans" charset="0"/>
            </a:endParaRPr>
          </a:p>
        </p:txBody>
      </p:sp>
      <p:sp>
        <p:nvSpPr>
          <p:cNvPr id="17101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7101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71013" name="Group 4"/>
          <p:cNvGrpSpPr>
            <a:grpSpLocks/>
          </p:cNvGrpSpPr>
          <p:nvPr/>
        </p:nvGrpSpPr>
        <p:grpSpPr bwMode="auto">
          <a:xfrm>
            <a:off x="6123582" y="4724400"/>
            <a:ext cx="1328738" cy="1079500"/>
            <a:chOff x="816" y="1200"/>
            <a:chExt cx="1484" cy="1090"/>
          </a:xfrm>
        </p:grpSpPr>
        <p:grpSp>
          <p:nvGrpSpPr>
            <p:cNvPr id="171126" name="Group 5"/>
            <p:cNvGrpSpPr>
              <a:grpSpLocks/>
            </p:cNvGrpSpPr>
            <p:nvPr/>
          </p:nvGrpSpPr>
          <p:grpSpPr bwMode="auto">
            <a:xfrm>
              <a:off x="816" y="1473"/>
              <a:ext cx="572" cy="739"/>
              <a:chOff x="1776" y="2400"/>
              <a:chExt cx="816" cy="1056"/>
            </a:xfrm>
          </p:grpSpPr>
          <p:sp>
            <p:nvSpPr>
              <p:cNvPr id="17116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6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7" name="Group 17"/>
            <p:cNvGrpSpPr>
              <a:grpSpLocks/>
            </p:cNvGrpSpPr>
            <p:nvPr/>
          </p:nvGrpSpPr>
          <p:grpSpPr bwMode="auto">
            <a:xfrm>
              <a:off x="1056" y="1239"/>
              <a:ext cx="572" cy="740"/>
              <a:chOff x="1776" y="2400"/>
              <a:chExt cx="816" cy="1056"/>
            </a:xfrm>
          </p:grpSpPr>
          <p:sp>
            <p:nvSpPr>
              <p:cNvPr id="17115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5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8" name="Group 29"/>
            <p:cNvGrpSpPr>
              <a:grpSpLocks/>
            </p:cNvGrpSpPr>
            <p:nvPr/>
          </p:nvGrpSpPr>
          <p:grpSpPr bwMode="auto">
            <a:xfrm>
              <a:off x="1536" y="1551"/>
              <a:ext cx="572" cy="739"/>
              <a:chOff x="1776" y="2400"/>
              <a:chExt cx="816" cy="1056"/>
            </a:xfrm>
          </p:grpSpPr>
          <p:sp>
            <p:nvSpPr>
              <p:cNvPr id="17114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4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9" name="Group 41"/>
            <p:cNvGrpSpPr>
              <a:grpSpLocks/>
            </p:cNvGrpSpPr>
            <p:nvPr/>
          </p:nvGrpSpPr>
          <p:grpSpPr bwMode="auto">
            <a:xfrm>
              <a:off x="1728" y="1200"/>
              <a:ext cx="572" cy="739"/>
              <a:chOff x="1776" y="2400"/>
              <a:chExt cx="816" cy="1056"/>
            </a:xfrm>
          </p:grpSpPr>
          <p:sp>
            <p:nvSpPr>
              <p:cNvPr id="17113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3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4" name="Group 53"/>
          <p:cNvGrpSpPr>
            <a:grpSpLocks/>
          </p:cNvGrpSpPr>
          <p:nvPr/>
        </p:nvGrpSpPr>
        <p:grpSpPr bwMode="auto">
          <a:xfrm>
            <a:off x="850900" y="4800600"/>
            <a:ext cx="1330325" cy="1079500"/>
            <a:chOff x="864" y="2592"/>
            <a:chExt cx="1429" cy="1136"/>
          </a:xfrm>
        </p:grpSpPr>
        <p:grpSp>
          <p:nvGrpSpPr>
            <p:cNvPr id="171066" name="Group 54"/>
            <p:cNvGrpSpPr>
              <a:grpSpLocks/>
            </p:cNvGrpSpPr>
            <p:nvPr/>
          </p:nvGrpSpPr>
          <p:grpSpPr bwMode="auto">
            <a:xfrm rot="-982362">
              <a:off x="864" y="2592"/>
              <a:ext cx="517" cy="668"/>
              <a:chOff x="1776" y="2400"/>
              <a:chExt cx="816" cy="1056"/>
            </a:xfrm>
          </p:grpSpPr>
          <p:sp>
            <p:nvSpPr>
              <p:cNvPr id="17111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1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7" name="Group 66"/>
            <p:cNvGrpSpPr>
              <a:grpSpLocks/>
            </p:cNvGrpSpPr>
            <p:nvPr/>
          </p:nvGrpSpPr>
          <p:grpSpPr bwMode="auto">
            <a:xfrm rot="894998">
              <a:off x="903" y="2904"/>
              <a:ext cx="517" cy="669"/>
              <a:chOff x="1776" y="2400"/>
              <a:chExt cx="816" cy="1056"/>
            </a:xfrm>
          </p:grpSpPr>
          <p:sp>
            <p:nvSpPr>
              <p:cNvPr id="17110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0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8" name="Group 78"/>
            <p:cNvGrpSpPr>
              <a:grpSpLocks/>
            </p:cNvGrpSpPr>
            <p:nvPr/>
          </p:nvGrpSpPr>
          <p:grpSpPr bwMode="auto">
            <a:xfrm rot="-1151449">
              <a:off x="1283" y="3060"/>
              <a:ext cx="517" cy="668"/>
              <a:chOff x="1776" y="2400"/>
              <a:chExt cx="816" cy="1056"/>
            </a:xfrm>
          </p:grpSpPr>
          <p:sp>
            <p:nvSpPr>
              <p:cNvPr id="17109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9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9" name="Group 90"/>
            <p:cNvGrpSpPr>
              <a:grpSpLocks/>
            </p:cNvGrpSpPr>
            <p:nvPr/>
          </p:nvGrpSpPr>
          <p:grpSpPr bwMode="auto">
            <a:xfrm rot="1033970">
              <a:off x="1595" y="2709"/>
              <a:ext cx="517" cy="668"/>
              <a:chOff x="1776" y="2400"/>
              <a:chExt cx="816" cy="1056"/>
            </a:xfrm>
          </p:grpSpPr>
          <p:sp>
            <p:nvSpPr>
              <p:cNvPr id="17108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8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70" name="Group 102"/>
            <p:cNvGrpSpPr>
              <a:grpSpLocks/>
            </p:cNvGrpSpPr>
            <p:nvPr/>
          </p:nvGrpSpPr>
          <p:grpSpPr bwMode="auto">
            <a:xfrm rot="-668041">
              <a:off x="1776" y="2976"/>
              <a:ext cx="517" cy="668"/>
              <a:chOff x="1776" y="2400"/>
              <a:chExt cx="816" cy="1056"/>
            </a:xfrm>
          </p:grpSpPr>
          <p:sp>
            <p:nvSpPr>
              <p:cNvPr id="17107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7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5" name="Group 114"/>
          <p:cNvGrpSpPr>
            <a:grpSpLocks/>
          </p:cNvGrpSpPr>
          <p:nvPr/>
        </p:nvGrpSpPr>
        <p:grpSpPr bwMode="auto">
          <a:xfrm>
            <a:off x="1406525" y="2667000"/>
            <a:ext cx="1330325" cy="1328738"/>
            <a:chOff x="1104" y="1680"/>
            <a:chExt cx="908" cy="837"/>
          </a:xfrm>
        </p:grpSpPr>
        <p:sp>
          <p:nvSpPr>
            <p:cNvPr id="17105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6" name="Group 122"/>
          <p:cNvGrpSpPr>
            <a:grpSpLocks/>
          </p:cNvGrpSpPr>
          <p:nvPr/>
        </p:nvGrpSpPr>
        <p:grpSpPr bwMode="auto">
          <a:xfrm>
            <a:off x="5697538" y="2743200"/>
            <a:ext cx="1328737" cy="1439863"/>
            <a:chOff x="4224" y="1536"/>
            <a:chExt cx="1248" cy="1056"/>
          </a:xfrm>
        </p:grpSpPr>
        <p:sp>
          <p:nvSpPr>
            <p:cNvPr id="17105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7" name="Group 130"/>
          <p:cNvGrpSpPr>
            <a:grpSpLocks/>
          </p:cNvGrpSpPr>
          <p:nvPr/>
        </p:nvGrpSpPr>
        <p:grpSpPr bwMode="auto">
          <a:xfrm>
            <a:off x="4924425" y="1447800"/>
            <a:ext cx="1319213" cy="919163"/>
            <a:chOff x="867" y="1011"/>
            <a:chExt cx="901" cy="579"/>
          </a:xfrm>
        </p:grpSpPr>
        <p:sp>
          <p:nvSpPr>
            <p:cNvPr id="17103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3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101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01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7102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7102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7102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17102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17102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17102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17102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7102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nvGrpSpPr>
          <p:cNvPr id="171030" name="Group 157"/>
          <p:cNvGrpSpPr>
            <a:grpSpLocks/>
          </p:cNvGrpSpPr>
          <p:nvPr/>
        </p:nvGrpSpPr>
        <p:grpSpPr bwMode="auto">
          <a:xfrm>
            <a:off x="2343150" y="1479550"/>
            <a:ext cx="1281113" cy="863600"/>
            <a:chOff x="1743" y="932"/>
            <a:chExt cx="874" cy="544"/>
          </a:xfrm>
        </p:grpSpPr>
        <p:sp>
          <p:nvSpPr>
            <p:cNvPr id="195742"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3"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4"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5"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6"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7"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8"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C45E9E90-5B68-2892-92A2-239B998BED38}"/>
              </a:ext>
            </a:extLst>
          </p:cNvPr>
          <p:cNvGrpSpPr/>
          <p:nvPr/>
        </p:nvGrpSpPr>
        <p:grpSpPr>
          <a:xfrm>
            <a:off x="7042502" y="3364829"/>
            <a:ext cx="1206148" cy="1256391"/>
            <a:chOff x="7343818" y="3350457"/>
            <a:chExt cx="1206148" cy="1256391"/>
          </a:xfrm>
        </p:grpSpPr>
        <p:sp>
          <p:nvSpPr>
            <p:cNvPr id="3" name="Rectangle 124">
              <a:extLst>
                <a:ext uri="{FF2B5EF4-FFF2-40B4-BE49-F238E27FC236}">
                  <a16:creationId xmlns:a16="http://schemas.microsoft.com/office/drawing/2014/main" id="{BA7F44F5-3B42-A37A-D3D4-120B8D199DF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3F15D468-3A1C-BC31-562A-0450356005BC}"/>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BF1A707F-8C5F-805A-6AB1-AD9B8343D235}"/>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ED073B3C-ECF9-E902-5F6E-B8C4DA26BE3D}"/>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FE488419-33EA-C82D-BD02-C3309B54D33E}"/>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363F3BEF-C7F8-FCAB-EC2A-92BBF46F13F1}"/>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00D85378-926C-1E43-5623-DDA7954FFBC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 name="Group 12">
            <a:extLst>
              <a:ext uri="{FF2B5EF4-FFF2-40B4-BE49-F238E27FC236}">
                <a16:creationId xmlns:a16="http://schemas.microsoft.com/office/drawing/2014/main" id="{65A44F00-C24B-D242-95D3-76BF2A1B08FA}"/>
              </a:ext>
            </a:extLst>
          </p:cNvPr>
          <p:cNvGrpSpPr/>
          <p:nvPr/>
        </p:nvGrpSpPr>
        <p:grpSpPr>
          <a:xfrm>
            <a:off x="7485017" y="4733813"/>
            <a:ext cx="1607882" cy="1334937"/>
            <a:chOff x="7485017" y="4733813"/>
            <a:chExt cx="1607882" cy="1334937"/>
          </a:xfrm>
        </p:grpSpPr>
        <p:pic>
          <p:nvPicPr>
            <p:cNvPr id="14" name="Picture 13" descr="Diagram&#10;&#10;Description automatically generated">
              <a:extLst>
                <a:ext uri="{FF2B5EF4-FFF2-40B4-BE49-F238E27FC236}">
                  <a16:creationId xmlns:a16="http://schemas.microsoft.com/office/drawing/2014/main" id="{45BB8229-E13E-89D0-55FF-3FF38AE84209}"/>
                </a:ext>
              </a:extLst>
            </p:cNvPr>
            <p:cNvPicPr>
              <a:picLocks noChangeAspect="1"/>
            </p:cNvPicPr>
            <p:nvPr/>
          </p:nvPicPr>
          <p:blipFill>
            <a:blip r:embed="rId3"/>
            <a:stretch>
              <a:fillRect/>
            </a:stretch>
          </p:blipFill>
          <p:spPr>
            <a:xfrm>
              <a:off x="7485017" y="5152061"/>
              <a:ext cx="1607882" cy="916689"/>
            </a:xfrm>
            <a:prstGeom prst="rect">
              <a:avLst/>
            </a:prstGeom>
          </p:spPr>
        </p:pic>
        <p:sp>
          <p:nvSpPr>
            <p:cNvPr id="15" name="Text Box 149">
              <a:extLst>
                <a:ext uri="{FF2B5EF4-FFF2-40B4-BE49-F238E27FC236}">
                  <a16:creationId xmlns:a16="http://schemas.microsoft.com/office/drawing/2014/main" id="{ABF7A1B5-ADF6-607B-75E9-A8A53FAE2782}"/>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
        <p:nvSpPr>
          <p:cNvPr id="16" name="Text Box 155">
            <a:extLst>
              <a:ext uri="{FF2B5EF4-FFF2-40B4-BE49-F238E27FC236}">
                <a16:creationId xmlns:a16="http://schemas.microsoft.com/office/drawing/2014/main" id="{2AFDB36B-4DB0-05FB-72B1-146318B85509}"/>
              </a:ext>
            </a:extLst>
          </p:cNvPr>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7" name="Text Box 156">
            <a:extLst>
              <a:ext uri="{FF2B5EF4-FFF2-40B4-BE49-F238E27FC236}">
                <a16:creationId xmlns:a16="http://schemas.microsoft.com/office/drawing/2014/main" id="{A3F88D7F-FA87-D581-07D3-ACFE61F4779A}"/>
              </a:ext>
            </a:extLst>
          </p:cNvPr>
          <p:cNvSpPr txBox="1">
            <a:spLocks noChangeArrowheads="1"/>
          </p:cNvSpPr>
          <p:nvPr/>
        </p:nvSpPr>
        <p:spPr bwMode="auto">
          <a:xfrm>
            <a:off x="2989262" y="3762693"/>
            <a:ext cx="24448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(5) Mining Software </a:t>
            </a:r>
          </a:p>
          <a:p>
            <a:r>
              <a:rPr lang="en-GB" altLang="x-none" sz="1800" b="1" i="1" dirty="0">
                <a:latin typeface="Gill Sans" charset="0"/>
              </a:rPr>
              <a:t>Repositories</a:t>
            </a:r>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Mining the history</a:t>
            </a:r>
          </a:p>
          <a:p>
            <a:pPr>
              <a:buFontTx/>
              <a:buChar char="•"/>
            </a:pPr>
            <a:r>
              <a:rPr lang="en-GB" altLang="x-none" sz="1800" dirty="0">
                <a:latin typeface="Gill Sans" charset="0"/>
              </a:rPr>
              <a:t>Who did what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325F5-7805-8351-EC72-507F45A2416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06E7C9B4-5DE0-468E-B66D-D85B78B3683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43</a:t>
            </a:fld>
            <a:endParaRPr lang="en-US" altLang="x-none"/>
          </a:p>
        </p:txBody>
      </p:sp>
      <p:sp>
        <p:nvSpPr>
          <p:cNvPr id="5" name="TextBox 4">
            <a:extLst>
              <a:ext uri="{FF2B5EF4-FFF2-40B4-BE49-F238E27FC236}">
                <a16:creationId xmlns:a16="http://schemas.microsoft.com/office/drawing/2014/main" id="{0829FBD2-4D1A-1C64-A600-76A9709C8CBF}"/>
              </a:ext>
            </a:extLst>
          </p:cNvPr>
          <p:cNvSpPr txBox="1"/>
          <p:nvPr/>
        </p:nvSpPr>
        <p:spPr>
          <a:xfrm>
            <a:off x="1043608" y="620688"/>
            <a:ext cx="6722067" cy="707886"/>
          </a:xfrm>
          <a:prstGeom prst="rect">
            <a:avLst/>
          </a:prstGeom>
          <a:noFill/>
        </p:spPr>
        <p:txBody>
          <a:bodyPr wrap="square" rtlCol="0">
            <a:spAutoFit/>
          </a:bodyPr>
          <a:lstStyle/>
          <a:p>
            <a:pPr algn="ctr"/>
            <a:r>
              <a:rPr lang="en-BE" sz="4000" dirty="0"/>
              <a:t>What is a Software Repository? </a:t>
            </a:r>
          </a:p>
        </p:txBody>
      </p:sp>
      <p:sp>
        <p:nvSpPr>
          <p:cNvPr id="6" name="TextBox 5">
            <a:extLst>
              <a:ext uri="{FF2B5EF4-FFF2-40B4-BE49-F238E27FC236}">
                <a16:creationId xmlns:a16="http://schemas.microsoft.com/office/drawing/2014/main" id="{3F02EB99-D618-D855-0270-374CB3B5E814}"/>
              </a:ext>
            </a:extLst>
          </p:cNvPr>
          <p:cNvSpPr txBox="1"/>
          <p:nvPr/>
        </p:nvSpPr>
        <p:spPr>
          <a:xfrm>
            <a:off x="395536" y="1916832"/>
            <a:ext cx="8062664" cy="1200329"/>
          </a:xfrm>
          <a:prstGeom prst="rect">
            <a:avLst/>
          </a:prstGeom>
          <a:noFill/>
        </p:spPr>
        <p:txBody>
          <a:bodyPr wrap="square" rtlCol="0">
            <a:spAutoFit/>
          </a:bodyPr>
          <a:lstStyle/>
          <a:p>
            <a:r>
              <a:rPr lang="en-BE" dirty="0"/>
              <a:t>Artifacts produced and archived during software development</a:t>
            </a:r>
          </a:p>
          <a:p>
            <a:pPr marL="342900" indent="-342900">
              <a:buFont typeface="Arial" panose="020B0604020202020204" pitchFamily="34" charset="0"/>
              <a:buChar char="•"/>
            </a:pPr>
            <a:r>
              <a:rPr lang="en-BE" dirty="0"/>
              <a:t>Technical artifacts</a:t>
            </a:r>
          </a:p>
          <a:p>
            <a:pPr marL="342900" indent="-342900">
              <a:buFont typeface="Arial" panose="020B0604020202020204" pitchFamily="34" charset="0"/>
              <a:buChar char="•"/>
            </a:pPr>
            <a:r>
              <a:rPr lang="en-BE" dirty="0"/>
              <a:t>Social artifacts</a:t>
            </a:r>
          </a:p>
        </p:txBody>
      </p:sp>
      <p:pic>
        <p:nvPicPr>
          <p:cNvPr id="1026" name="Picture 2" descr="MSR 2017">
            <a:extLst>
              <a:ext uri="{FF2B5EF4-FFF2-40B4-BE49-F238E27FC236}">
                <a16:creationId xmlns:a16="http://schemas.microsoft.com/office/drawing/2014/main" id="{AE989352-18FC-4EDF-3BFA-690CA01A6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5224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5E92E-7D6C-912D-3B2C-179929EDD52C}"/>
              </a:ext>
            </a:extLst>
          </p:cNvPr>
          <p:cNvSpPr>
            <a:spLocks noGrp="1"/>
          </p:cNvSpPr>
          <p:nvPr>
            <p:ph type="dt" sz="half" idx="10"/>
          </p:nvPr>
        </p:nvSpPr>
        <p:spPr>
          <a:xfrm>
            <a:off x="170985" y="6248400"/>
            <a:ext cx="3124200" cy="457200"/>
          </a:xfrm>
        </p:spPr>
        <p:txBody>
          <a:bodyPr/>
          <a:lstStyle/>
          <a:p>
            <a:pPr>
              <a:defRPr/>
            </a:pPr>
            <a:endParaRPr lang="en-US" altLang="x-none"/>
          </a:p>
        </p:txBody>
      </p:sp>
      <p:grpSp>
        <p:nvGrpSpPr>
          <p:cNvPr id="5" name="Group 4">
            <a:extLst>
              <a:ext uri="{FF2B5EF4-FFF2-40B4-BE49-F238E27FC236}">
                <a16:creationId xmlns:a16="http://schemas.microsoft.com/office/drawing/2014/main" id="{8B4A755C-1568-608A-58CF-D215D0882CA0}"/>
              </a:ext>
            </a:extLst>
          </p:cNvPr>
          <p:cNvGrpSpPr/>
          <p:nvPr/>
        </p:nvGrpSpPr>
        <p:grpSpPr>
          <a:xfrm>
            <a:off x="713411" y="426782"/>
            <a:ext cx="8395093" cy="5782926"/>
            <a:chOff x="1210197" y="51165"/>
            <a:chExt cx="8395093" cy="5782926"/>
          </a:xfrm>
        </p:grpSpPr>
        <p:pic>
          <p:nvPicPr>
            <p:cNvPr id="6" name="Picture 5">
              <a:extLst>
                <a:ext uri="{FF2B5EF4-FFF2-40B4-BE49-F238E27FC236}">
                  <a16:creationId xmlns:a16="http://schemas.microsoft.com/office/drawing/2014/main" id="{EA9EF322-EA09-E855-29A4-189AFD0112AE}"/>
                </a:ext>
              </a:extLst>
            </p:cNvPr>
            <p:cNvPicPr>
              <a:picLocks noChangeAspect="1"/>
            </p:cNvPicPr>
            <p:nvPr/>
          </p:nvPicPr>
          <p:blipFill rotWithShape="1">
            <a:blip r:embed="rId3"/>
            <a:srcRect l="20317" t="18888"/>
            <a:stretch/>
          </p:blipFill>
          <p:spPr>
            <a:xfrm>
              <a:off x="1210197" y="750267"/>
              <a:ext cx="8395093" cy="5083824"/>
            </a:xfrm>
            <a:prstGeom prst="rect">
              <a:avLst/>
            </a:prstGeom>
          </p:spPr>
        </p:pic>
        <p:pic>
          <p:nvPicPr>
            <p:cNvPr id="7" name="Picture 6">
              <a:extLst>
                <a:ext uri="{FF2B5EF4-FFF2-40B4-BE49-F238E27FC236}">
                  <a16:creationId xmlns:a16="http://schemas.microsoft.com/office/drawing/2014/main" id="{563DBFD9-57B0-2D9B-DE0E-9AB60B0382DD}"/>
                </a:ext>
              </a:extLst>
            </p:cNvPr>
            <p:cNvPicPr>
              <a:picLocks noChangeAspect="1"/>
            </p:cNvPicPr>
            <p:nvPr/>
          </p:nvPicPr>
          <p:blipFill rotWithShape="1">
            <a:blip r:embed="rId4"/>
            <a:srcRect l="64881" t="2554" r="70" b="-2554"/>
            <a:stretch/>
          </p:blipFill>
          <p:spPr>
            <a:xfrm>
              <a:off x="3861257" y="51165"/>
              <a:ext cx="5715273" cy="1060449"/>
            </a:xfrm>
            <a:prstGeom prst="rect">
              <a:avLst/>
            </a:prstGeom>
          </p:spPr>
        </p:pic>
        <p:pic>
          <p:nvPicPr>
            <p:cNvPr id="8" name="Picture 7">
              <a:extLst>
                <a:ext uri="{FF2B5EF4-FFF2-40B4-BE49-F238E27FC236}">
                  <a16:creationId xmlns:a16="http://schemas.microsoft.com/office/drawing/2014/main" id="{2DA74D61-5EE0-0EC1-6080-FFA73FEC453B}"/>
                </a:ext>
              </a:extLst>
            </p:cNvPr>
            <p:cNvPicPr>
              <a:picLocks noChangeAspect="1"/>
            </p:cNvPicPr>
            <p:nvPr/>
          </p:nvPicPr>
          <p:blipFill rotWithShape="1">
            <a:blip r:embed="rId4"/>
            <a:srcRect t="11046" r="76556"/>
            <a:stretch/>
          </p:blipFill>
          <p:spPr>
            <a:xfrm>
              <a:off x="1230516" y="56936"/>
              <a:ext cx="4044613" cy="998026"/>
            </a:xfrm>
            <a:prstGeom prst="rect">
              <a:avLst/>
            </a:prstGeom>
          </p:spPr>
        </p:pic>
      </p:grpSp>
      <p:sp>
        <p:nvSpPr>
          <p:cNvPr id="9" name="Rectangle 8">
            <a:extLst>
              <a:ext uri="{FF2B5EF4-FFF2-40B4-BE49-F238E27FC236}">
                <a16:creationId xmlns:a16="http://schemas.microsoft.com/office/drawing/2014/main" id="{189DDEE9-8AA4-A68C-501F-B2DDC76AE422}"/>
              </a:ext>
            </a:extLst>
          </p:cNvPr>
          <p:cNvSpPr/>
          <p:nvPr/>
        </p:nvSpPr>
        <p:spPr>
          <a:xfrm>
            <a:off x="815897" y="6302654"/>
            <a:ext cx="6975664" cy="338554"/>
          </a:xfrm>
          <a:prstGeom prst="rect">
            <a:avLst/>
          </a:prstGeom>
          <a:ln w="28575">
            <a:solidFill>
              <a:srgbClr val="0432FF"/>
            </a:solidFill>
          </a:ln>
        </p:spPr>
        <p:txBody>
          <a:bodyPr wrap="square">
            <a:spAutoFit/>
          </a:bodyPr>
          <a:lstStyle/>
          <a:p>
            <a:r>
              <a:rPr lang="en-GB" sz="1600" dirty="0">
                <a:solidFill>
                  <a:srgbClr val="24292F"/>
                </a:solidFill>
                <a:latin typeface="-apple-system"/>
              </a:rPr>
              <a:t>Apache Kafka is a distributed event store and stream-processing platform</a:t>
            </a:r>
            <a:endParaRPr lang="en-BE" sz="1600" dirty="0"/>
          </a:p>
        </p:txBody>
      </p:sp>
      <p:sp>
        <p:nvSpPr>
          <p:cNvPr id="10" name="TextBox 9">
            <a:extLst>
              <a:ext uri="{FF2B5EF4-FFF2-40B4-BE49-F238E27FC236}">
                <a16:creationId xmlns:a16="http://schemas.microsoft.com/office/drawing/2014/main" id="{BD39FCC1-8574-6EEB-13A0-19CEAD3F520F}"/>
              </a:ext>
            </a:extLst>
          </p:cNvPr>
          <p:cNvSpPr txBox="1"/>
          <p:nvPr/>
        </p:nvSpPr>
        <p:spPr>
          <a:xfrm>
            <a:off x="1815902" y="-27384"/>
            <a:ext cx="6722067" cy="461665"/>
          </a:xfrm>
          <a:prstGeom prst="rect">
            <a:avLst/>
          </a:prstGeom>
          <a:noFill/>
        </p:spPr>
        <p:txBody>
          <a:bodyPr wrap="square" rtlCol="0">
            <a:spAutoFit/>
          </a:bodyPr>
          <a:lstStyle/>
          <a:p>
            <a:pPr algn="ctr"/>
            <a:r>
              <a:rPr lang="en-BE" dirty="0"/>
              <a:t>What is a Software Repository? </a:t>
            </a:r>
          </a:p>
        </p:txBody>
      </p:sp>
      <p:pic>
        <p:nvPicPr>
          <p:cNvPr id="11" name="Picture 10">
            <a:extLst>
              <a:ext uri="{FF2B5EF4-FFF2-40B4-BE49-F238E27FC236}">
                <a16:creationId xmlns:a16="http://schemas.microsoft.com/office/drawing/2014/main" id="{83A08467-3C2A-178F-862D-AAA6FEA9789A}"/>
              </a:ext>
            </a:extLst>
          </p:cNvPr>
          <p:cNvPicPr>
            <a:picLocks noChangeAspect="1"/>
          </p:cNvPicPr>
          <p:nvPr/>
        </p:nvPicPr>
        <p:blipFill>
          <a:blip r:embed="rId5"/>
          <a:stretch>
            <a:fillRect/>
          </a:stretch>
        </p:blipFill>
        <p:spPr>
          <a:xfrm>
            <a:off x="1929589" y="932319"/>
            <a:ext cx="2553816" cy="459319"/>
          </a:xfrm>
          <a:prstGeom prst="rect">
            <a:avLst/>
          </a:prstGeom>
        </p:spPr>
      </p:pic>
      <p:sp>
        <p:nvSpPr>
          <p:cNvPr id="12" name="Rectangle 11">
            <a:extLst>
              <a:ext uri="{FF2B5EF4-FFF2-40B4-BE49-F238E27FC236}">
                <a16:creationId xmlns:a16="http://schemas.microsoft.com/office/drawing/2014/main" id="{019E6A5C-7CAA-3806-6462-6639CF7C2C84}"/>
              </a:ext>
            </a:extLst>
          </p:cNvPr>
          <p:cNvSpPr/>
          <p:nvPr/>
        </p:nvSpPr>
        <p:spPr>
          <a:xfrm>
            <a:off x="1052645" y="414013"/>
            <a:ext cx="2022046" cy="411480"/>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1DB01ADD-0B58-3F6D-D80B-B73DAA920736}"/>
              </a:ext>
            </a:extLst>
          </p:cNvPr>
          <p:cNvGrpSpPr/>
          <p:nvPr/>
        </p:nvGrpSpPr>
        <p:grpSpPr>
          <a:xfrm>
            <a:off x="4318290" y="404918"/>
            <a:ext cx="3309719" cy="797572"/>
            <a:chOff x="4800077" y="122369"/>
            <a:chExt cx="3309719" cy="797572"/>
          </a:xfrm>
        </p:grpSpPr>
        <p:sp>
          <p:nvSpPr>
            <p:cNvPr id="14" name="TextBox 13">
              <a:extLst>
                <a:ext uri="{FF2B5EF4-FFF2-40B4-BE49-F238E27FC236}">
                  <a16:creationId xmlns:a16="http://schemas.microsoft.com/office/drawing/2014/main" id="{6E2D6EBB-EC01-C746-4DD6-39D63C158101}"/>
                </a:ext>
              </a:extLst>
            </p:cNvPr>
            <p:cNvSpPr txBox="1"/>
            <p:nvPr/>
          </p:nvSpPr>
          <p:spPr>
            <a:xfrm>
              <a:off x="6729052" y="122369"/>
              <a:ext cx="1380744" cy="521208"/>
            </a:xfrm>
            <a:prstGeom prst="rect">
              <a:avLst/>
            </a:prstGeom>
            <a:noFill/>
            <a:ln w="28575">
              <a:solidFill>
                <a:srgbClr val="0432FF"/>
              </a:solidFill>
            </a:ln>
          </p:spPr>
          <p:txBody>
            <a:bodyPr wrap="square" rtlCol="0">
              <a:spAutoFit/>
            </a:bodyPr>
            <a:lstStyle/>
            <a:p>
              <a:endParaRPr lang="en-BE"/>
            </a:p>
          </p:txBody>
        </p:sp>
        <p:cxnSp>
          <p:nvCxnSpPr>
            <p:cNvPr id="15" name="Straight Arrow Connector 14">
              <a:extLst>
                <a:ext uri="{FF2B5EF4-FFF2-40B4-BE49-F238E27FC236}">
                  <a16:creationId xmlns:a16="http://schemas.microsoft.com/office/drawing/2014/main" id="{B6CCF3A8-17C3-E070-768A-BBA7FB7B7D13}"/>
                </a:ext>
              </a:extLst>
            </p:cNvPr>
            <p:cNvCxnSpPr>
              <a:cxnSpLocks/>
            </p:cNvCxnSpPr>
            <p:nvPr/>
          </p:nvCxnSpPr>
          <p:spPr>
            <a:xfrm flipV="1">
              <a:off x="7498080" y="613616"/>
              <a:ext cx="0" cy="30632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C1EFF9-76B8-F112-F9BE-BE8E1D1E55CC}"/>
                </a:ext>
              </a:extLst>
            </p:cNvPr>
            <p:cNvCxnSpPr>
              <a:cxnSpLocks/>
            </p:cNvCxnSpPr>
            <p:nvPr/>
          </p:nvCxnSpPr>
          <p:spPr>
            <a:xfrm flipV="1">
              <a:off x="4800077" y="910797"/>
              <a:ext cx="2725435" cy="914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B0C71D7-AAAA-3595-1CBC-6CBDBDD90B26}"/>
              </a:ext>
            </a:extLst>
          </p:cNvPr>
          <p:cNvPicPr>
            <a:picLocks noChangeAspect="1"/>
          </p:cNvPicPr>
          <p:nvPr/>
        </p:nvPicPr>
        <p:blipFill rotWithShape="1">
          <a:blip r:embed="rId6"/>
          <a:srcRect t="60415"/>
          <a:stretch/>
        </p:blipFill>
        <p:spPr>
          <a:xfrm>
            <a:off x="2703732" y="4563643"/>
            <a:ext cx="3199993" cy="1308240"/>
          </a:xfrm>
          <a:prstGeom prst="rect">
            <a:avLst/>
          </a:prstGeom>
          <a:ln w="28575">
            <a:solidFill>
              <a:srgbClr val="0432FF"/>
            </a:solidFill>
          </a:ln>
        </p:spPr>
      </p:pic>
      <p:grpSp>
        <p:nvGrpSpPr>
          <p:cNvPr id="18" name="Group 17">
            <a:extLst>
              <a:ext uri="{FF2B5EF4-FFF2-40B4-BE49-F238E27FC236}">
                <a16:creationId xmlns:a16="http://schemas.microsoft.com/office/drawing/2014/main" id="{73825D47-0DE5-C739-41E2-15A0BDF9C5C0}"/>
              </a:ext>
            </a:extLst>
          </p:cNvPr>
          <p:cNvGrpSpPr/>
          <p:nvPr/>
        </p:nvGrpSpPr>
        <p:grpSpPr>
          <a:xfrm>
            <a:off x="95930" y="1487231"/>
            <a:ext cx="4116030" cy="1528087"/>
            <a:chOff x="329504" y="1487231"/>
            <a:chExt cx="4116030" cy="1528087"/>
          </a:xfrm>
        </p:grpSpPr>
        <p:grpSp>
          <p:nvGrpSpPr>
            <p:cNvPr id="19" name="Group 18">
              <a:extLst>
                <a:ext uri="{FF2B5EF4-FFF2-40B4-BE49-F238E27FC236}">
                  <a16:creationId xmlns:a16="http://schemas.microsoft.com/office/drawing/2014/main" id="{A8D28B40-89BF-ACFF-430E-58EA6A7684E2}"/>
                </a:ext>
              </a:extLst>
            </p:cNvPr>
            <p:cNvGrpSpPr/>
            <p:nvPr/>
          </p:nvGrpSpPr>
          <p:grpSpPr>
            <a:xfrm>
              <a:off x="329504" y="1487231"/>
              <a:ext cx="4116030" cy="1528087"/>
              <a:chOff x="2742215" y="1011954"/>
              <a:chExt cx="4116030" cy="1528087"/>
            </a:xfrm>
          </p:grpSpPr>
          <p:grpSp>
            <p:nvGrpSpPr>
              <p:cNvPr id="21" name="Group 20">
                <a:extLst>
                  <a:ext uri="{FF2B5EF4-FFF2-40B4-BE49-F238E27FC236}">
                    <a16:creationId xmlns:a16="http://schemas.microsoft.com/office/drawing/2014/main" id="{D5E3265F-5CF5-AABE-52EB-F7BBC838B6EB}"/>
                  </a:ext>
                </a:extLst>
              </p:cNvPr>
              <p:cNvGrpSpPr/>
              <p:nvPr/>
            </p:nvGrpSpPr>
            <p:grpSpPr>
              <a:xfrm>
                <a:off x="2742215" y="1011954"/>
                <a:ext cx="4116030" cy="1528087"/>
                <a:chOff x="4044612" y="1528229"/>
                <a:chExt cx="4116030" cy="1528087"/>
              </a:xfrm>
            </p:grpSpPr>
            <p:grpSp>
              <p:nvGrpSpPr>
                <p:cNvPr id="32" name="Group 31">
                  <a:extLst>
                    <a:ext uri="{FF2B5EF4-FFF2-40B4-BE49-F238E27FC236}">
                      <a16:creationId xmlns:a16="http://schemas.microsoft.com/office/drawing/2014/main" id="{F6A18260-7098-FC39-A559-35AAD7741D35}"/>
                    </a:ext>
                  </a:extLst>
                </p:cNvPr>
                <p:cNvGrpSpPr/>
                <p:nvPr/>
              </p:nvGrpSpPr>
              <p:grpSpPr>
                <a:xfrm>
                  <a:off x="4044612" y="1949892"/>
                  <a:ext cx="4116030" cy="1106424"/>
                  <a:chOff x="3930790" y="2483256"/>
                  <a:chExt cx="4116030" cy="1106424"/>
                </a:xfrm>
              </p:grpSpPr>
              <p:sp>
                <p:nvSpPr>
                  <p:cNvPr id="34" name="Rectangle 33">
                    <a:extLst>
                      <a:ext uri="{FF2B5EF4-FFF2-40B4-BE49-F238E27FC236}">
                        <a16:creationId xmlns:a16="http://schemas.microsoft.com/office/drawing/2014/main" id="{63BA2B38-CE1C-5E41-EF5A-1618078257B8}"/>
                      </a:ext>
                    </a:extLst>
                  </p:cNvPr>
                  <p:cNvSpPr/>
                  <p:nvPr/>
                </p:nvSpPr>
                <p:spPr>
                  <a:xfrm>
                    <a:off x="3930790" y="2483256"/>
                    <a:ext cx="4116030" cy="1106424"/>
                  </a:xfrm>
                  <a:prstGeom prst="rect">
                    <a:avLst/>
                  </a:prstGeom>
                  <a:solidFill>
                    <a:schemeClr val="bg1"/>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5" name="Picture 34" descr="Bug Fix Icons - Download Free Vector Icons | Noun Project">
                    <a:extLst>
                      <a:ext uri="{FF2B5EF4-FFF2-40B4-BE49-F238E27FC236}">
                        <a16:creationId xmlns:a16="http://schemas.microsoft.com/office/drawing/2014/main" id="{8B3AF0B4-1057-397A-E512-0D76A5C03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6458" y="2753182"/>
                    <a:ext cx="566573" cy="5665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ontent management, features, order management, software application,  survey icon - Download on Iconfinder">
                    <a:extLst>
                      <a:ext uri="{FF2B5EF4-FFF2-40B4-BE49-F238E27FC236}">
                        <a16:creationId xmlns:a16="http://schemas.microsoft.com/office/drawing/2014/main" id="{673E709F-C4E9-811D-CC33-A510BB00CC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383" y="2753182"/>
                    <a:ext cx="548831" cy="5488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Modernize, refactor, refactoring, refurbish, refurbished, restructure icon  - Download on Iconfinder">
                    <a:extLst>
                      <a:ext uri="{FF2B5EF4-FFF2-40B4-BE49-F238E27FC236}">
                        <a16:creationId xmlns:a16="http://schemas.microsoft.com/office/drawing/2014/main" id="{19CC94C4-C7F9-734B-EBED-719396A702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144607" y="2772638"/>
                    <a:ext cx="566579" cy="5665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a:extLst>
                    <a:ext uri="{FF2B5EF4-FFF2-40B4-BE49-F238E27FC236}">
                      <a16:creationId xmlns:a16="http://schemas.microsoft.com/office/drawing/2014/main" id="{948C2D4F-18DE-CC63-C05A-359AF607C3D0}"/>
                    </a:ext>
                  </a:extLst>
                </p:cNvPr>
                <p:cNvCxnSpPr>
                  <a:cxnSpLocks/>
                </p:cNvCxnSpPr>
                <p:nvPr/>
              </p:nvCxnSpPr>
              <p:spPr>
                <a:xfrm>
                  <a:off x="6422306" y="1528229"/>
                  <a:ext cx="0" cy="4116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2" name="Picture 12" descr="Optimization - Free business and finance icons">
                <a:extLst>
                  <a:ext uri="{FF2B5EF4-FFF2-40B4-BE49-F238E27FC236}">
                    <a16:creationId xmlns:a16="http://schemas.microsoft.com/office/drawing/2014/main" id="{B1982C92-84DF-F324-DC4A-FD9AC90C8F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1983" y="1692513"/>
                <a:ext cx="701024" cy="645998"/>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4F74CC6C-13D8-C913-E3F1-EAC5F464880E}"/>
                  </a:ext>
                </a:extLst>
              </p:cNvPr>
              <p:cNvGrpSpPr/>
              <p:nvPr/>
            </p:nvGrpSpPr>
            <p:grpSpPr>
              <a:xfrm>
                <a:off x="5195883" y="1653606"/>
                <a:ext cx="885218" cy="787938"/>
                <a:chOff x="2401557" y="2921334"/>
                <a:chExt cx="1332688" cy="1369115"/>
              </a:xfrm>
            </p:grpSpPr>
            <p:grpSp>
              <p:nvGrpSpPr>
                <p:cNvPr id="24" name="Group 23">
                  <a:extLst>
                    <a:ext uri="{FF2B5EF4-FFF2-40B4-BE49-F238E27FC236}">
                      <a16:creationId xmlns:a16="http://schemas.microsoft.com/office/drawing/2014/main" id="{54B1D199-DCFB-C73C-16CB-FC4810E228D5}"/>
                    </a:ext>
                  </a:extLst>
                </p:cNvPr>
                <p:cNvGrpSpPr/>
                <p:nvPr/>
              </p:nvGrpSpPr>
              <p:grpSpPr>
                <a:xfrm>
                  <a:off x="2401557" y="2921334"/>
                  <a:ext cx="1332688" cy="756884"/>
                  <a:chOff x="2401557" y="2921334"/>
                  <a:chExt cx="1332688" cy="756884"/>
                </a:xfrm>
              </p:grpSpPr>
              <p:sp>
                <p:nvSpPr>
                  <p:cNvPr id="26" name="Rectangle 25">
                    <a:extLst>
                      <a:ext uri="{FF2B5EF4-FFF2-40B4-BE49-F238E27FC236}">
                        <a16:creationId xmlns:a16="http://schemas.microsoft.com/office/drawing/2014/main" id="{038A94FD-E129-9C4A-ED1D-D33043C06B0A}"/>
                      </a:ext>
                    </a:extLst>
                  </p:cNvPr>
                  <p:cNvSpPr/>
                  <p:nvPr/>
                </p:nvSpPr>
                <p:spPr>
                  <a:xfrm>
                    <a:off x="2401557" y="2969970"/>
                    <a:ext cx="194553" cy="2140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gular Pentagon 26">
                    <a:extLst>
                      <a:ext uri="{FF2B5EF4-FFF2-40B4-BE49-F238E27FC236}">
                        <a16:creationId xmlns:a16="http://schemas.microsoft.com/office/drawing/2014/main" id="{075358F8-2EFF-E050-E0CF-8E501B5A10DC}"/>
                      </a:ext>
                    </a:extLst>
                  </p:cNvPr>
                  <p:cNvSpPr/>
                  <p:nvPr/>
                </p:nvSpPr>
                <p:spPr>
                  <a:xfrm>
                    <a:off x="2883076" y="2921334"/>
                    <a:ext cx="282102" cy="262648"/>
                  </a:xfrm>
                  <a:prstGeom prst="pent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8" name="Straight Arrow Connector 27">
                    <a:extLst>
                      <a:ext uri="{FF2B5EF4-FFF2-40B4-BE49-F238E27FC236}">
                        <a16:creationId xmlns:a16="http://schemas.microsoft.com/office/drawing/2014/main" id="{CA02DCD0-09E9-CB06-AEB8-9D5CA784FF54}"/>
                      </a:ext>
                    </a:extLst>
                  </p:cNvPr>
                  <p:cNvCxnSpPr>
                    <a:cxnSpLocks/>
                    <a:endCxn id="27" idx="3"/>
                  </p:cNvCxnSpPr>
                  <p:nvPr/>
                </p:nvCxnSpPr>
                <p:spPr>
                  <a:xfrm flipV="1">
                    <a:off x="3021693" y="3183982"/>
                    <a:ext cx="2431" cy="4571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390A6A-128C-2A51-264D-8C078994A6F0}"/>
                      </a:ext>
                    </a:extLst>
                  </p:cNvPr>
                  <p:cNvCxnSpPr>
                    <a:cxnSpLocks/>
                    <a:endCxn id="26" idx="2"/>
                  </p:cNvCxnSpPr>
                  <p:nvPr/>
                </p:nvCxnSpPr>
                <p:spPr>
                  <a:xfrm flipH="1" flipV="1">
                    <a:off x="2498834" y="3183982"/>
                    <a:ext cx="364243" cy="4942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riangle 29">
                    <a:extLst>
                      <a:ext uri="{FF2B5EF4-FFF2-40B4-BE49-F238E27FC236}">
                        <a16:creationId xmlns:a16="http://schemas.microsoft.com/office/drawing/2014/main" id="{2759C09A-755B-F22C-0F17-3FC4E2125EA6}"/>
                      </a:ext>
                    </a:extLst>
                  </p:cNvPr>
                  <p:cNvSpPr/>
                  <p:nvPr/>
                </p:nvSpPr>
                <p:spPr>
                  <a:xfrm>
                    <a:off x="3452143" y="2921334"/>
                    <a:ext cx="282102" cy="24805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5098FAB2-A7CF-82B1-FA7F-560B2101F28A}"/>
                      </a:ext>
                    </a:extLst>
                  </p:cNvPr>
                  <p:cNvCxnSpPr>
                    <a:cxnSpLocks/>
                    <a:endCxn id="30" idx="3"/>
                  </p:cNvCxnSpPr>
                  <p:nvPr/>
                </p:nvCxnSpPr>
                <p:spPr>
                  <a:xfrm flipV="1">
                    <a:off x="3189623" y="3169390"/>
                    <a:ext cx="403570" cy="5088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14" descr="Software upgrade icon Images, Stock Photos &amp; Vectors | Shutterstock">
                  <a:extLst>
                    <a:ext uri="{FF2B5EF4-FFF2-40B4-BE49-F238E27FC236}">
                      <a16:creationId xmlns:a16="http://schemas.microsoft.com/office/drawing/2014/main" id="{1177452F-B26B-CB80-B4A2-79C40A3B9C4C}"/>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0357" b="72857" l="31154" r="69615">
                              <a14:foregroundMark x1="40385" y1="65357" x2="40385" y2="65357"/>
                              <a14:foregroundMark x1="34231" y1="63214" x2="44615" y2="62857"/>
                              <a14:foregroundMark x1="44615" y1="62857" x2="44615" y2="62857"/>
                              <a14:foregroundMark x1="66923" y1="63214" x2="67692" y2="65000"/>
                              <a14:foregroundMark x1="56538" y1="70357" x2="56538" y2="70714"/>
                              <a14:foregroundMark x1="56923" y1="71786" x2="56923" y2="71786"/>
                              <a14:foregroundMark x1="59615" y1="73214" x2="59615" y2="73214"/>
                              <a14:foregroundMark x1="61154" y1="73214" x2="61154" y2="73214"/>
                              <a14:foregroundMark x1="61923" y1="73571" x2="58462" y2="73571"/>
                              <a14:foregroundMark x1="62692" y1="72857" x2="59615" y2="72857"/>
                              <a14:foregroundMark x1="63462" y1="72857" x2="63462" y2="72857"/>
                              <a14:foregroundMark x1="40769" y1="70357" x2="40769" y2="70357"/>
                              <a14:foregroundMark x1="44231" y1="71071" x2="44231" y2="71071"/>
                              <a14:foregroundMark x1="47692" y1="71786" x2="47692" y2="71786"/>
                              <a14:foregroundMark x1="51154" y1="70714" x2="51154" y2="70714"/>
                              <a14:foregroundMark x1="51538" y1="70000" x2="51538" y2="70000"/>
                              <a14:foregroundMark x1="41154" y1="70000" x2="56923" y2="70357"/>
                              <a14:foregroundMark x1="40385" y1="72143" x2="41154" y2="72500"/>
                              <a14:foregroundMark x1="43846" y1="72857" x2="45769" y2="68214"/>
                              <a14:foregroundMark x1="49615" y1="72857" x2="58077" y2="73571"/>
                              <a14:foregroundMark x1="45000" y1="72143" x2="56154" y2="72143"/>
                              <a14:foregroundMark x1="56154" y1="72143" x2="57308" y2="72143"/>
                              <a14:foregroundMark x1="53846" y1="69643" x2="59615" y2="69643"/>
                              <a14:foregroundMark x1="39615" y1="69643" x2="45769" y2="69643"/>
                              <a14:foregroundMark x1="42692" y1="41786" x2="52308" y2="45714"/>
                              <a14:foregroundMark x1="52308" y1="45714" x2="57308" y2="36429"/>
                              <a14:foregroundMark x1="57308" y1="36429" x2="48077" y2="31786"/>
                              <a14:foregroundMark x1="48077" y1="31786" x2="43462" y2="40714"/>
                              <a14:foregroundMark x1="43462" y1="40714" x2="43462" y2="41071"/>
                              <a14:foregroundMark x1="46923" y1="20714" x2="45769" y2="23929"/>
                              <a14:foregroundMark x1="68462" y1="36429" x2="69615" y2="40000"/>
                              <a14:foregroundMark x1="44231" y1="20714" x2="45000" y2="23214"/>
                            </a14:backgroundRemoval>
                          </a14:imgEffect>
                        </a14:imgLayer>
                      </a14:imgProps>
                    </a:ext>
                    <a:ext uri="{28A0092B-C50C-407E-A947-70E740481C1C}">
                      <a14:useLocalDpi xmlns:a14="http://schemas.microsoft.com/office/drawing/2010/main" val="0"/>
                    </a:ext>
                  </a:extLst>
                </a:blip>
                <a:srcRect l="27292" t="18951" r="27180" b="26661"/>
                <a:stretch/>
              </p:blipFill>
              <p:spPr bwMode="auto">
                <a:xfrm>
                  <a:off x="2754727" y="3610124"/>
                  <a:ext cx="528831" cy="68032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 name="Picture 4" descr="Definition of a test case – Bartek Rohard Warszawski">
              <a:extLst>
                <a:ext uri="{FF2B5EF4-FFF2-40B4-BE49-F238E27FC236}">
                  <a16:creationId xmlns:a16="http://schemas.microsoft.com/office/drawing/2014/main" id="{B817475D-26D6-CF74-23B7-F5B33B7FD6B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000" b="96667" l="0" r="93536">
                          <a14:foregroundMark x1="25475" y1="60333" x2="25475" y2="60333"/>
                          <a14:foregroundMark x1="23194" y1="5333" x2="12548" y2="66000"/>
                          <a14:foregroundMark x1="12548" y1="66000" x2="70342" y2="96667"/>
                          <a14:foregroundMark x1="70342" y1="96667" x2="81749" y2="34667"/>
                          <a14:foregroundMark x1="81749" y1="34667" x2="42205" y2="81000"/>
                          <a14:foregroundMark x1="42205" y1="81000" x2="31939" y2="17667"/>
                          <a14:foregroundMark x1="31939" y1="17667" x2="58555" y2="71667"/>
                          <a14:foregroundMark x1="58555" y1="71667" x2="28897" y2="14333"/>
                          <a14:foregroundMark x1="28897" y1="14333" x2="83270" y2="50333"/>
                          <a14:foregroundMark x1="83270" y1="50333" x2="14068" y2="68333"/>
                          <a14:foregroundMark x1="14068" y1="68333" x2="23194" y2="49667"/>
                          <a14:foregroundMark x1="62738" y1="17333" x2="83650" y2="22333"/>
                          <a14:foregroundMark x1="59696" y1="27667" x2="85551" y2="30333"/>
                          <a14:foregroundMark x1="24715" y1="4667" x2="88213" y2="21000"/>
                          <a14:foregroundMark x1="13308" y1="36333" x2="19011" y2="41333"/>
                          <a14:foregroundMark x1="22053" y1="8667" x2="23954" y2="38667"/>
                          <a14:foregroundMark x1="88593" y1="20000" x2="81369" y2="79667"/>
                          <a14:foregroundMark x1="81369" y1="79667" x2="73004" y2="92667"/>
                          <a14:foregroundMark x1="67681" y1="87667" x2="76426" y2="63667"/>
                          <a14:foregroundMark x1="75285" y1="58667" x2="76046" y2="83333"/>
                          <a14:foregroundMark x1="87833" y1="18333" x2="88593" y2="38333"/>
                          <a14:foregroundMark x1="760" y1="81333" x2="64259" y2="94000"/>
                          <a14:foregroundMark x1="25475" y1="2333" x2="87833" y2="22333"/>
                          <a14:foregroundMark x1="87833" y1="22333" x2="79848" y2="80000"/>
                          <a14:foregroundMark x1="79848" y1="80000" x2="60837" y2="91000"/>
                          <a14:foregroundMark x1="15970" y1="59000" x2="29278" y2="79667"/>
                          <a14:foregroundMark x1="68061" y1="54333" x2="71483" y2="52667"/>
                          <a14:foregroundMark x1="44867" y1="7000" x2="85932" y2="34000"/>
                          <a14:foregroundMark x1="47148" y1="8667" x2="93536" y2="18667"/>
                          <a14:foregroundMark x1="79468" y1="54667" x2="75285" y2="90667"/>
                          <a14:foregroundMark x1="24715" y1="4667" x2="18631" y2="42333"/>
                        </a14:backgroundRemoval>
                      </a14:imgEffect>
                    </a14:imgLayer>
                  </a14:imgProps>
                </a:ext>
                <a:ext uri="{28A0092B-C50C-407E-A947-70E740481C1C}">
                  <a14:useLocalDpi xmlns:a14="http://schemas.microsoft.com/office/drawing/2010/main" val="0"/>
                </a:ext>
              </a:extLst>
            </a:blip>
            <a:srcRect/>
            <a:stretch>
              <a:fillRect/>
            </a:stretch>
          </p:blipFill>
          <p:spPr bwMode="auto">
            <a:xfrm rot="20683137">
              <a:off x="3668670" y="2089823"/>
              <a:ext cx="717889" cy="81888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8A56D336-4FB8-D100-B59D-CF1E3E74C046}"/>
              </a:ext>
            </a:extLst>
          </p:cNvPr>
          <p:cNvSpPr txBox="1"/>
          <p:nvPr/>
        </p:nvSpPr>
        <p:spPr>
          <a:xfrm>
            <a:off x="6831793" y="1559186"/>
            <a:ext cx="2129190" cy="521208"/>
          </a:xfrm>
          <a:prstGeom prst="rect">
            <a:avLst/>
          </a:prstGeom>
          <a:noFill/>
          <a:ln w="28575">
            <a:solidFill>
              <a:srgbClr val="0432FF"/>
            </a:solidFill>
          </a:ln>
        </p:spPr>
        <p:txBody>
          <a:bodyPr wrap="square" rtlCol="0">
            <a:spAutoFit/>
          </a:bodyPr>
          <a:lstStyle/>
          <a:p>
            <a:endParaRPr lang="en-BE" dirty="0"/>
          </a:p>
        </p:txBody>
      </p:sp>
      <p:grpSp>
        <p:nvGrpSpPr>
          <p:cNvPr id="39" name="Group 38">
            <a:extLst>
              <a:ext uri="{FF2B5EF4-FFF2-40B4-BE49-F238E27FC236}">
                <a16:creationId xmlns:a16="http://schemas.microsoft.com/office/drawing/2014/main" id="{0A475AC9-22D4-2DE3-0747-663C136BEE6F}"/>
              </a:ext>
            </a:extLst>
          </p:cNvPr>
          <p:cNvGrpSpPr/>
          <p:nvPr/>
        </p:nvGrpSpPr>
        <p:grpSpPr>
          <a:xfrm>
            <a:off x="4051897" y="1391606"/>
            <a:ext cx="2677051" cy="2988585"/>
            <a:chOff x="4566712" y="1391606"/>
            <a:chExt cx="2677051" cy="2988585"/>
          </a:xfrm>
        </p:grpSpPr>
        <p:grpSp>
          <p:nvGrpSpPr>
            <p:cNvPr id="40" name="Group 39">
              <a:extLst>
                <a:ext uri="{FF2B5EF4-FFF2-40B4-BE49-F238E27FC236}">
                  <a16:creationId xmlns:a16="http://schemas.microsoft.com/office/drawing/2014/main" id="{4224D6E9-764F-F959-FB0E-7BB0A16C6779}"/>
                </a:ext>
              </a:extLst>
            </p:cNvPr>
            <p:cNvGrpSpPr/>
            <p:nvPr/>
          </p:nvGrpSpPr>
          <p:grpSpPr>
            <a:xfrm>
              <a:off x="4566712" y="2813788"/>
              <a:ext cx="2677051" cy="1566403"/>
              <a:chOff x="5499933" y="2396092"/>
              <a:chExt cx="2677051" cy="1566403"/>
            </a:xfrm>
          </p:grpSpPr>
          <p:pic>
            <p:nvPicPr>
              <p:cNvPr id="43" name="Picture 42">
                <a:extLst>
                  <a:ext uri="{FF2B5EF4-FFF2-40B4-BE49-F238E27FC236}">
                    <a16:creationId xmlns:a16="http://schemas.microsoft.com/office/drawing/2014/main" id="{46A9BD62-58B3-C0CF-E767-5EB0015F5ACE}"/>
                  </a:ext>
                </a:extLst>
              </p:cNvPr>
              <p:cNvPicPr>
                <a:picLocks noChangeAspect="1"/>
              </p:cNvPicPr>
              <p:nvPr/>
            </p:nvPicPr>
            <p:blipFill rotWithShape="1">
              <a:blip r:embed="rId6"/>
              <a:srcRect r="11736" b="49994"/>
              <a:stretch/>
            </p:blipFill>
            <p:spPr>
              <a:xfrm>
                <a:off x="5499933" y="2396092"/>
                <a:ext cx="2677051" cy="1566403"/>
              </a:xfrm>
              <a:prstGeom prst="rect">
                <a:avLst/>
              </a:prstGeom>
              <a:ln w="28575">
                <a:solidFill>
                  <a:srgbClr val="0432FF"/>
                </a:solidFill>
              </a:ln>
            </p:spPr>
          </p:pic>
          <p:sp>
            <p:nvSpPr>
              <p:cNvPr id="44" name="TextBox 43">
                <a:extLst>
                  <a:ext uri="{FF2B5EF4-FFF2-40B4-BE49-F238E27FC236}">
                    <a16:creationId xmlns:a16="http://schemas.microsoft.com/office/drawing/2014/main" id="{DE59458D-77A6-723D-651B-B429CF3BF2EA}"/>
                  </a:ext>
                </a:extLst>
              </p:cNvPr>
              <p:cNvSpPr txBox="1"/>
              <p:nvPr/>
            </p:nvSpPr>
            <p:spPr>
              <a:xfrm>
                <a:off x="7188736" y="3294471"/>
                <a:ext cx="651754" cy="369332"/>
              </a:xfrm>
              <a:prstGeom prst="rect">
                <a:avLst/>
              </a:prstGeom>
              <a:noFill/>
              <a:ln w="28575">
                <a:solidFill>
                  <a:srgbClr val="C00000"/>
                </a:solidFill>
              </a:ln>
            </p:spPr>
            <p:txBody>
              <a:bodyPr wrap="square" rtlCol="0">
                <a:spAutoFit/>
              </a:bodyPr>
              <a:lstStyle/>
              <a:p>
                <a:r>
                  <a:rPr lang="en-BE" dirty="0"/>
                  <a:t>1.7k</a:t>
                </a:r>
              </a:p>
            </p:txBody>
          </p:sp>
        </p:grpSp>
        <p:cxnSp>
          <p:nvCxnSpPr>
            <p:cNvPr id="41" name="Straight Connector 40">
              <a:extLst>
                <a:ext uri="{FF2B5EF4-FFF2-40B4-BE49-F238E27FC236}">
                  <a16:creationId xmlns:a16="http://schemas.microsoft.com/office/drawing/2014/main" id="{9E6C99BC-6A94-4D35-D273-FF62C57F8727}"/>
                </a:ext>
              </a:extLst>
            </p:cNvPr>
            <p:cNvCxnSpPr>
              <a:cxnSpLocks/>
            </p:cNvCxnSpPr>
            <p:nvPr/>
          </p:nvCxnSpPr>
          <p:spPr>
            <a:xfrm>
              <a:off x="5818556" y="1399030"/>
              <a:ext cx="0" cy="141475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4933C0-B287-CAB4-1959-A91993168646}"/>
                </a:ext>
              </a:extLst>
            </p:cNvPr>
            <p:cNvCxnSpPr>
              <a:cxnSpLocks/>
            </p:cNvCxnSpPr>
            <p:nvPr/>
          </p:nvCxnSpPr>
          <p:spPr>
            <a:xfrm flipH="1">
              <a:off x="4833105" y="1391606"/>
              <a:ext cx="1003491"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085DA069-C699-C79F-23D3-415F35862912}"/>
              </a:ext>
            </a:extLst>
          </p:cNvPr>
          <p:cNvPicPr>
            <a:picLocks noChangeAspect="1"/>
          </p:cNvPicPr>
          <p:nvPr/>
        </p:nvPicPr>
        <p:blipFill>
          <a:blip r:embed="rId15"/>
          <a:stretch>
            <a:fillRect/>
          </a:stretch>
        </p:blipFill>
        <p:spPr>
          <a:xfrm>
            <a:off x="765720" y="869628"/>
            <a:ext cx="1463837" cy="536053"/>
          </a:xfrm>
          <a:prstGeom prst="rect">
            <a:avLst/>
          </a:prstGeom>
        </p:spPr>
      </p:pic>
      <p:sp>
        <p:nvSpPr>
          <p:cNvPr id="46" name="TextBox 45">
            <a:extLst>
              <a:ext uri="{FF2B5EF4-FFF2-40B4-BE49-F238E27FC236}">
                <a16:creationId xmlns:a16="http://schemas.microsoft.com/office/drawing/2014/main" id="{1144E6DE-6F7C-C7DA-2E4E-8D9BE934F2D8}"/>
              </a:ext>
            </a:extLst>
          </p:cNvPr>
          <p:cNvSpPr txBox="1"/>
          <p:nvPr/>
        </p:nvSpPr>
        <p:spPr>
          <a:xfrm>
            <a:off x="885969" y="936768"/>
            <a:ext cx="3432322" cy="521208"/>
          </a:xfrm>
          <a:prstGeom prst="rect">
            <a:avLst/>
          </a:prstGeom>
          <a:noFill/>
          <a:ln w="28575">
            <a:solidFill>
              <a:srgbClr val="0432FF"/>
            </a:solidFill>
          </a:ln>
        </p:spPr>
        <p:txBody>
          <a:bodyPr wrap="square" rtlCol="0">
            <a:spAutoFit/>
          </a:bodyPr>
          <a:lstStyle/>
          <a:p>
            <a:endParaRPr lang="en-BE" dirty="0"/>
          </a:p>
        </p:txBody>
      </p:sp>
      <p:grpSp>
        <p:nvGrpSpPr>
          <p:cNvPr id="47" name="Group 46">
            <a:extLst>
              <a:ext uri="{FF2B5EF4-FFF2-40B4-BE49-F238E27FC236}">
                <a16:creationId xmlns:a16="http://schemas.microsoft.com/office/drawing/2014/main" id="{F3156646-A129-D3D3-7859-70E1808DC105}"/>
              </a:ext>
            </a:extLst>
          </p:cNvPr>
          <p:cNvGrpSpPr/>
          <p:nvPr/>
        </p:nvGrpSpPr>
        <p:grpSpPr>
          <a:xfrm>
            <a:off x="6880906" y="2513348"/>
            <a:ext cx="2035311" cy="3444974"/>
            <a:chOff x="9933232" y="2716609"/>
            <a:chExt cx="2035311" cy="3444974"/>
          </a:xfrm>
        </p:grpSpPr>
        <p:grpSp>
          <p:nvGrpSpPr>
            <p:cNvPr id="48" name="Group 47">
              <a:extLst>
                <a:ext uri="{FF2B5EF4-FFF2-40B4-BE49-F238E27FC236}">
                  <a16:creationId xmlns:a16="http://schemas.microsoft.com/office/drawing/2014/main" id="{80F511AA-AF68-F4BD-DC24-880E6B7D7FEE}"/>
                </a:ext>
              </a:extLst>
            </p:cNvPr>
            <p:cNvGrpSpPr/>
            <p:nvPr/>
          </p:nvGrpSpPr>
          <p:grpSpPr>
            <a:xfrm>
              <a:off x="9933232" y="2745392"/>
              <a:ext cx="2035311" cy="3416190"/>
              <a:chOff x="2290541" y="1520166"/>
              <a:chExt cx="1949006" cy="3587901"/>
            </a:xfrm>
          </p:grpSpPr>
          <p:pic>
            <p:nvPicPr>
              <p:cNvPr id="50" name="Picture 49" descr="Text&#10;&#10;Description automatically generated">
                <a:extLst>
                  <a:ext uri="{FF2B5EF4-FFF2-40B4-BE49-F238E27FC236}">
                    <a16:creationId xmlns:a16="http://schemas.microsoft.com/office/drawing/2014/main" id="{A255A255-7B35-F5E8-278D-1B342149061E}"/>
                  </a:ext>
                </a:extLst>
              </p:cNvPr>
              <p:cNvPicPr>
                <a:picLocks noChangeAspect="1"/>
              </p:cNvPicPr>
              <p:nvPr/>
            </p:nvPicPr>
            <p:blipFill rotWithShape="1">
              <a:blip r:embed="rId16"/>
              <a:srcRect b="22845"/>
              <a:stretch/>
            </p:blipFill>
            <p:spPr>
              <a:xfrm>
                <a:off x="2294674" y="4608337"/>
                <a:ext cx="1612899" cy="499730"/>
              </a:xfrm>
              <a:prstGeom prst="rect">
                <a:avLst/>
              </a:prstGeom>
            </p:spPr>
          </p:pic>
          <p:pic>
            <p:nvPicPr>
              <p:cNvPr id="51" name="Picture 50" descr="Text&#10;&#10;Description automatically generated with medium confidence">
                <a:extLst>
                  <a:ext uri="{FF2B5EF4-FFF2-40B4-BE49-F238E27FC236}">
                    <a16:creationId xmlns:a16="http://schemas.microsoft.com/office/drawing/2014/main" id="{F87C420F-9324-421B-CDEB-E67C51FF7A47}"/>
                  </a:ext>
                </a:extLst>
              </p:cNvPr>
              <p:cNvPicPr>
                <a:picLocks noChangeAspect="1"/>
              </p:cNvPicPr>
              <p:nvPr/>
            </p:nvPicPr>
            <p:blipFill rotWithShape="1">
              <a:blip r:embed="rId17"/>
              <a:srcRect b="24329"/>
              <a:stretch/>
            </p:blipFill>
            <p:spPr>
              <a:xfrm>
                <a:off x="2301174" y="4042990"/>
                <a:ext cx="1638300" cy="499730"/>
              </a:xfrm>
              <a:prstGeom prst="rect">
                <a:avLst/>
              </a:prstGeom>
            </p:spPr>
          </p:pic>
          <p:pic>
            <p:nvPicPr>
              <p:cNvPr id="52" name="Picture 51" descr="A picture containing text&#10;&#10;Description automatically generated">
                <a:extLst>
                  <a:ext uri="{FF2B5EF4-FFF2-40B4-BE49-F238E27FC236}">
                    <a16:creationId xmlns:a16="http://schemas.microsoft.com/office/drawing/2014/main" id="{CD5C0C38-7B2B-121E-3E32-EA99A7E219CA}"/>
                  </a:ext>
                </a:extLst>
              </p:cNvPr>
              <p:cNvPicPr>
                <a:picLocks noChangeAspect="1"/>
              </p:cNvPicPr>
              <p:nvPr/>
            </p:nvPicPr>
            <p:blipFill rotWithShape="1">
              <a:blip r:embed="rId18"/>
              <a:srcRect b="28583"/>
              <a:stretch/>
            </p:blipFill>
            <p:spPr>
              <a:xfrm>
                <a:off x="2290541" y="3518080"/>
                <a:ext cx="1625600" cy="462570"/>
              </a:xfrm>
              <a:prstGeom prst="rect">
                <a:avLst/>
              </a:prstGeom>
            </p:spPr>
          </p:pic>
          <p:pic>
            <p:nvPicPr>
              <p:cNvPr id="53" name="Picture 52" descr="Graphical user interface, text, application&#10;&#10;Description automatically generated">
                <a:extLst>
                  <a:ext uri="{FF2B5EF4-FFF2-40B4-BE49-F238E27FC236}">
                    <a16:creationId xmlns:a16="http://schemas.microsoft.com/office/drawing/2014/main" id="{64FFC174-A0EB-706D-8D3C-CE9C8B6558E3}"/>
                  </a:ext>
                </a:extLst>
              </p:cNvPr>
              <p:cNvPicPr>
                <a:picLocks noChangeAspect="1"/>
              </p:cNvPicPr>
              <p:nvPr/>
            </p:nvPicPr>
            <p:blipFill rotWithShape="1">
              <a:blip r:embed="rId19"/>
              <a:srcRect b="25757"/>
              <a:stretch/>
            </p:blipFill>
            <p:spPr>
              <a:xfrm>
                <a:off x="2290541" y="2936103"/>
                <a:ext cx="1739900" cy="499730"/>
              </a:xfrm>
              <a:prstGeom prst="rect">
                <a:avLst/>
              </a:prstGeom>
            </p:spPr>
          </p:pic>
          <p:pic>
            <p:nvPicPr>
              <p:cNvPr id="54" name="Picture 53" descr="Graphical user interface, text, application, email&#10;&#10;Description automatically generated">
                <a:extLst>
                  <a:ext uri="{FF2B5EF4-FFF2-40B4-BE49-F238E27FC236}">
                    <a16:creationId xmlns:a16="http://schemas.microsoft.com/office/drawing/2014/main" id="{9CCAAA1E-B4AB-47AF-14A6-2B795B2CB5EC}"/>
                  </a:ext>
                </a:extLst>
              </p:cNvPr>
              <p:cNvPicPr>
                <a:picLocks noChangeAspect="1"/>
              </p:cNvPicPr>
              <p:nvPr/>
            </p:nvPicPr>
            <p:blipFill rotWithShape="1">
              <a:blip r:embed="rId20"/>
              <a:srcRect t="-95" r="60426" b="77988"/>
              <a:stretch/>
            </p:blipFill>
            <p:spPr>
              <a:xfrm>
                <a:off x="2294526" y="1520166"/>
                <a:ext cx="1945021" cy="499730"/>
              </a:xfrm>
              <a:prstGeom prst="rect">
                <a:avLst/>
              </a:prstGeom>
            </p:spPr>
          </p:pic>
          <p:pic>
            <p:nvPicPr>
              <p:cNvPr id="55" name="Picture 54" descr="Graphical user interface, text, application, email&#10;&#10;Description automatically generated">
                <a:extLst>
                  <a:ext uri="{FF2B5EF4-FFF2-40B4-BE49-F238E27FC236}">
                    <a16:creationId xmlns:a16="http://schemas.microsoft.com/office/drawing/2014/main" id="{046253A0-2591-3F62-E194-2913086A99F5}"/>
                  </a:ext>
                </a:extLst>
              </p:cNvPr>
              <p:cNvPicPr>
                <a:picLocks noChangeAspect="1"/>
              </p:cNvPicPr>
              <p:nvPr/>
            </p:nvPicPr>
            <p:blipFill rotWithShape="1">
              <a:blip r:embed="rId20"/>
              <a:srcRect l="23796" t="70225" r="39288" b="8372"/>
              <a:stretch/>
            </p:blipFill>
            <p:spPr>
              <a:xfrm>
                <a:off x="2294527" y="2421866"/>
                <a:ext cx="1814332" cy="483836"/>
              </a:xfrm>
              <a:prstGeom prst="rect">
                <a:avLst/>
              </a:prstGeom>
            </p:spPr>
          </p:pic>
          <p:pic>
            <p:nvPicPr>
              <p:cNvPr id="56" name="Picture 55" descr="Graphical user interface, text, application, email&#10;&#10;Description automatically generated">
                <a:extLst>
                  <a:ext uri="{FF2B5EF4-FFF2-40B4-BE49-F238E27FC236}">
                    <a16:creationId xmlns:a16="http://schemas.microsoft.com/office/drawing/2014/main" id="{8D5E6961-2536-84DA-B003-2C39C37F523A}"/>
                  </a:ext>
                </a:extLst>
              </p:cNvPr>
              <p:cNvPicPr>
                <a:picLocks noChangeAspect="1"/>
              </p:cNvPicPr>
              <p:nvPr/>
            </p:nvPicPr>
            <p:blipFill rotWithShape="1">
              <a:blip r:embed="rId20"/>
              <a:srcRect l="23797" t="23429" r="40803" b="56346"/>
              <a:stretch/>
            </p:blipFill>
            <p:spPr>
              <a:xfrm>
                <a:off x="2294526" y="1985932"/>
                <a:ext cx="1739901" cy="457200"/>
              </a:xfrm>
              <a:prstGeom prst="rect">
                <a:avLst/>
              </a:prstGeom>
            </p:spPr>
          </p:pic>
        </p:grpSp>
        <p:sp>
          <p:nvSpPr>
            <p:cNvPr id="49" name="Rectangle 48">
              <a:extLst>
                <a:ext uri="{FF2B5EF4-FFF2-40B4-BE49-F238E27FC236}">
                  <a16:creationId xmlns:a16="http://schemas.microsoft.com/office/drawing/2014/main" id="{BCE57C6D-1CC9-C827-8793-9E9BB228B84F}"/>
                </a:ext>
              </a:extLst>
            </p:cNvPr>
            <p:cNvSpPr/>
            <p:nvPr/>
          </p:nvSpPr>
          <p:spPr>
            <a:xfrm>
              <a:off x="9943389" y="2716609"/>
              <a:ext cx="1666231" cy="344497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2" name="Slide Number Placeholder 4">
            <a:extLst>
              <a:ext uri="{FF2B5EF4-FFF2-40B4-BE49-F238E27FC236}">
                <a16:creationId xmlns:a16="http://schemas.microsoft.com/office/drawing/2014/main" id="{8496D6BD-2519-778E-A587-89AF420FAC9C}"/>
              </a:ext>
            </a:extLst>
          </p:cNvPr>
          <p:cNvSpPr>
            <a:spLocks noGrp="1"/>
          </p:cNvSpPr>
          <p:nvPr>
            <p:ph type="sldNum" sz="quarter" idx="11"/>
          </p:nvPr>
        </p:nvSpPr>
        <p:spPr>
          <a:xfrm>
            <a:off x="6024915" y="6147346"/>
            <a:ext cx="2895600" cy="457200"/>
          </a:xfrm>
        </p:spPr>
        <p:txBody>
          <a:bodyPr/>
          <a:lstStyle/>
          <a:p>
            <a:pPr>
              <a:defRPr/>
            </a:pPr>
            <a:r>
              <a:rPr lang="en-US" altLang="x-none" dirty="0"/>
              <a:t>Object-Oriented Reengineering.</a:t>
            </a:r>
            <a:fld id="{28B0D84E-F486-BB43-9FBC-1E15A1D2605E}" type="slidenum">
              <a:rPr lang="en-US" altLang="x-none" smtClean="0"/>
              <a:pPr>
                <a:defRPr/>
              </a:pPr>
              <a:t>44</a:t>
            </a:fld>
            <a:endParaRPr lang="en-US" altLang="x-none" dirty="0"/>
          </a:p>
        </p:txBody>
      </p:sp>
    </p:spTree>
    <p:extLst>
      <p:ext uri="{BB962C8B-B14F-4D97-AF65-F5344CB8AC3E}">
        <p14:creationId xmlns:p14="http://schemas.microsoft.com/office/powerpoint/2010/main" val="20542407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dissolv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4F5E6-9F91-507E-0814-49D94C04F3A7}"/>
              </a:ext>
            </a:extLst>
          </p:cNvPr>
          <p:cNvSpPr>
            <a:spLocks noGrp="1"/>
          </p:cNvSpPr>
          <p:nvPr>
            <p:ph type="title"/>
          </p:nvPr>
        </p:nvSpPr>
        <p:spPr>
          <a:xfrm>
            <a:off x="685800" y="381000"/>
            <a:ext cx="7772400" cy="815752"/>
          </a:xfrm>
        </p:spPr>
        <p:txBody>
          <a:bodyPr/>
          <a:lstStyle/>
          <a:p>
            <a:r>
              <a:rPr lang="en-US" altLang="x-none" sz="3200" dirty="0"/>
              <a:t>Why should we mine Software repositories?</a:t>
            </a:r>
            <a:endParaRPr lang="en-BE" sz="3200" dirty="0"/>
          </a:p>
        </p:txBody>
      </p:sp>
      <p:sp>
        <p:nvSpPr>
          <p:cNvPr id="3" name="Date Placeholder 2">
            <a:extLst>
              <a:ext uri="{FF2B5EF4-FFF2-40B4-BE49-F238E27FC236}">
                <a16:creationId xmlns:a16="http://schemas.microsoft.com/office/drawing/2014/main" id="{0620F92F-D2F7-4616-6C4F-512B475108D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364F83C-39A2-5179-5CBF-5B2CBBA3BDE2}"/>
              </a:ext>
            </a:extLst>
          </p:cNvPr>
          <p:cNvSpPr>
            <a:spLocks noGrp="1"/>
          </p:cNvSpPr>
          <p:nvPr>
            <p:ph type="sldNum" sz="quarter" idx="11"/>
          </p:nvPr>
        </p:nvSpPr>
        <p:spPr/>
        <p:txBody>
          <a:bodyPr/>
          <a:lstStyle/>
          <a:p>
            <a:pPr>
              <a:defRPr/>
            </a:pPr>
            <a:r>
              <a:rPr lang="en-US" altLang="x-none" dirty="0"/>
              <a:t>Object-Oriented Reengineering.</a:t>
            </a:r>
            <a:fld id="{F85D24D9-77A6-A74D-90BB-545712034A1E}" type="slidenum">
              <a:rPr lang="en-US" altLang="x-none" smtClean="0"/>
              <a:pPr>
                <a:defRPr/>
              </a:pPr>
              <a:t>45</a:t>
            </a:fld>
            <a:endParaRPr lang="en-US" altLang="x-none" dirty="0"/>
          </a:p>
        </p:txBody>
      </p:sp>
      <p:sp>
        <p:nvSpPr>
          <p:cNvPr id="6" name="TextBox 5">
            <a:extLst>
              <a:ext uri="{FF2B5EF4-FFF2-40B4-BE49-F238E27FC236}">
                <a16:creationId xmlns:a16="http://schemas.microsoft.com/office/drawing/2014/main" id="{7933F316-1C7C-0754-208D-F8E6D025E078}"/>
              </a:ext>
            </a:extLst>
          </p:cNvPr>
          <p:cNvSpPr txBox="1"/>
          <p:nvPr/>
        </p:nvSpPr>
        <p:spPr>
          <a:xfrm>
            <a:off x="685800" y="1908819"/>
            <a:ext cx="7990656" cy="1569660"/>
          </a:xfrm>
          <a:prstGeom prst="rect">
            <a:avLst/>
          </a:prstGeom>
          <a:noFill/>
          <a:ln w="28575">
            <a:solidFill>
              <a:srgbClr val="7F010D"/>
            </a:solidFill>
          </a:ln>
        </p:spPr>
        <p:txBody>
          <a:bodyPr wrap="square">
            <a:spAutoFit/>
          </a:bodyPr>
          <a:lstStyle/>
          <a:p>
            <a:pPr algn="ctr"/>
            <a:r>
              <a:rPr lang="en-GB" b="0" i="0" dirty="0">
                <a:solidFill>
                  <a:srgbClr val="002060"/>
                </a:solidFill>
                <a:effectLst/>
                <a:latin typeface="Helvetica Neue" panose="02000503000000020004" pitchFamily="2" charset="0"/>
              </a:rPr>
              <a:t>The goal </a:t>
            </a:r>
            <a:r>
              <a:rPr lang="en-GB" dirty="0">
                <a:solidFill>
                  <a:srgbClr val="002060"/>
                </a:solidFill>
                <a:latin typeface="Helvetica Neue" panose="02000503000000020004" pitchFamily="2" charset="0"/>
              </a:rPr>
              <a:t>… </a:t>
            </a:r>
            <a:r>
              <a:rPr lang="en-GB" b="0" i="0" dirty="0">
                <a:solidFill>
                  <a:srgbClr val="002060"/>
                </a:solidFill>
                <a:effectLst/>
                <a:latin typeface="Helvetica Neue" panose="02000503000000020004" pitchFamily="2" charset="0"/>
              </a:rPr>
              <a:t>is to improve software engineering practices by uncovering interesting and actionable information about software systems and projects using the vast amounts of software data</a:t>
            </a:r>
            <a:endParaRPr lang="en-BE" dirty="0">
              <a:solidFill>
                <a:srgbClr val="002060"/>
              </a:solidFill>
            </a:endParaRPr>
          </a:p>
        </p:txBody>
      </p:sp>
      <p:sp>
        <p:nvSpPr>
          <p:cNvPr id="7" name="TextBox 6">
            <a:extLst>
              <a:ext uri="{FF2B5EF4-FFF2-40B4-BE49-F238E27FC236}">
                <a16:creationId xmlns:a16="http://schemas.microsoft.com/office/drawing/2014/main" id="{4861A2CF-08B4-717D-51B6-0FB199172D6F}"/>
              </a:ext>
            </a:extLst>
          </p:cNvPr>
          <p:cNvSpPr txBox="1"/>
          <p:nvPr/>
        </p:nvSpPr>
        <p:spPr>
          <a:xfrm>
            <a:off x="216632" y="4172853"/>
            <a:ext cx="4464496" cy="1477328"/>
          </a:xfrm>
          <a:prstGeom prst="rect">
            <a:avLst/>
          </a:prstGeom>
          <a:noFill/>
          <a:ln w="19050">
            <a:solidFill>
              <a:srgbClr val="0000CC"/>
            </a:solidFill>
          </a:ln>
        </p:spPr>
        <p:txBody>
          <a:bodyPr wrap="square" rtlCol="0">
            <a:spAutoFit/>
          </a:bodyPr>
          <a:lstStyle/>
          <a:p>
            <a:r>
              <a:rPr lang="en-BE" sz="1800" dirty="0">
                <a:solidFill>
                  <a:srgbClr val="002060"/>
                </a:solidFill>
              </a:rPr>
              <a:t>+ Understand software development process</a:t>
            </a:r>
          </a:p>
          <a:p>
            <a:r>
              <a:rPr lang="en-BE" sz="1800" dirty="0">
                <a:solidFill>
                  <a:srgbClr val="002060"/>
                </a:solidFill>
              </a:rPr>
              <a:t>+ Support and/or improve the maintenance of software systems</a:t>
            </a:r>
          </a:p>
          <a:p>
            <a:r>
              <a:rPr lang="en-BE" sz="1800" dirty="0">
                <a:solidFill>
                  <a:srgbClr val="002060"/>
                </a:solidFill>
              </a:rPr>
              <a:t>+ Exploit knowledge in planning the future development</a:t>
            </a:r>
          </a:p>
        </p:txBody>
      </p:sp>
      <p:sp>
        <p:nvSpPr>
          <p:cNvPr id="8" name="TextBox 7">
            <a:extLst>
              <a:ext uri="{FF2B5EF4-FFF2-40B4-BE49-F238E27FC236}">
                <a16:creationId xmlns:a16="http://schemas.microsoft.com/office/drawing/2014/main" id="{B15B114A-C7B3-55B1-4BAB-4B6A6D792D59}"/>
              </a:ext>
            </a:extLst>
          </p:cNvPr>
          <p:cNvSpPr txBox="1"/>
          <p:nvPr/>
        </p:nvSpPr>
        <p:spPr>
          <a:xfrm>
            <a:off x="5182952" y="3933056"/>
            <a:ext cx="3744416" cy="1015663"/>
          </a:xfrm>
          <a:prstGeom prst="rect">
            <a:avLst/>
          </a:prstGeom>
          <a:noFill/>
          <a:ln w="19050">
            <a:solidFill>
              <a:srgbClr val="0000CC"/>
            </a:solidFill>
          </a:ln>
        </p:spPr>
        <p:txBody>
          <a:bodyPr wrap="square" rtlCol="0">
            <a:spAutoFit/>
          </a:bodyPr>
          <a:lstStyle/>
          <a:p>
            <a:r>
              <a:rPr lang="en-BE" dirty="0">
                <a:solidFill>
                  <a:srgbClr val="002060"/>
                </a:solidFill>
              </a:rPr>
              <a:t>- </a:t>
            </a:r>
            <a:r>
              <a:rPr lang="en-GB" sz="1800" dirty="0">
                <a:solidFill>
                  <a:srgbClr val="002060"/>
                </a:solidFill>
              </a:rPr>
              <a:t>I</a:t>
            </a:r>
            <a:r>
              <a:rPr lang="en-BE" sz="1800" dirty="0">
                <a:solidFill>
                  <a:srgbClr val="002060"/>
                </a:solidFill>
              </a:rPr>
              <a:t>f the data analysis in not carefully designed and executed, it can lead to invalid conclusions</a:t>
            </a:r>
          </a:p>
        </p:txBody>
      </p:sp>
      <p:pic>
        <p:nvPicPr>
          <p:cNvPr id="9" name="Picture 2" descr="MSR 2017">
            <a:extLst>
              <a:ext uri="{FF2B5EF4-FFF2-40B4-BE49-F238E27FC236}">
                <a16:creationId xmlns:a16="http://schemas.microsoft.com/office/drawing/2014/main" id="{0D4BC4C0-1F37-3362-0B62-67EEC3CDA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336" y="4867329"/>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729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B10D-CE7D-0116-D16B-14CB22E4B96D}"/>
              </a:ext>
            </a:extLst>
          </p:cNvPr>
          <p:cNvSpPr>
            <a:spLocks noGrp="1"/>
          </p:cNvSpPr>
          <p:nvPr>
            <p:ph type="title"/>
          </p:nvPr>
        </p:nvSpPr>
        <p:spPr/>
        <p:txBody>
          <a:bodyPr/>
          <a:lstStyle/>
          <a:p>
            <a:pPr algn="l"/>
            <a:r>
              <a:rPr lang="en-US" altLang="x-none" sz="2400" dirty="0"/>
              <a:t>What are some of the data sources of software engineering data?</a:t>
            </a:r>
            <a:endParaRPr lang="en-BE" sz="2400" dirty="0"/>
          </a:p>
        </p:txBody>
      </p:sp>
      <p:sp>
        <p:nvSpPr>
          <p:cNvPr id="3" name="Date Placeholder 2">
            <a:extLst>
              <a:ext uri="{FF2B5EF4-FFF2-40B4-BE49-F238E27FC236}">
                <a16:creationId xmlns:a16="http://schemas.microsoft.com/office/drawing/2014/main" id="{BF29C5A2-9705-3362-BE8D-58865E2F80C6}"/>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C463E3D0-B242-7E18-B26D-99583D3471E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46</a:t>
            </a:fld>
            <a:endParaRPr lang="en-US" altLang="x-none"/>
          </a:p>
        </p:txBody>
      </p:sp>
      <p:pic>
        <p:nvPicPr>
          <p:cNvPr id="5" name="Picture 4">
            <a:extLst>
              <a:ext uri="{FF2B5EF4-FFF2-40B4-BE49-F238E27FC236}">
                <a16:creationId xmlns:a16="http://schemas.microsoft.com/office/drawing/2014/main" id="{DC71DCDC-77A1-7453-C292-5E345042BFDC}"/>
              </a:ext>
            </a:extLst>
          </p:cNvPr>
          <p:cNvPicPr>
            <a:picLocks noChangeAspect="1"/>
          </p:cNvPicPr>
          <p:nvPr/>
        </p:nvPicPr>
        <p:blipFill rotWithShape="1">
          <a:blip r:embed="rId3"/>
          <a:srcRect t="2401"/>
          <a:stretch/>
        </p:blipFill>
        <p:spPr>
          <a:xfrm>
            <a:off x="1367644" y="1219200"/>
            <a:ext cx="6408712" cy="3806488"/>
          </a:xfrm>
          <a:prstGeom prst="rect">
            <a:avLst/>
          </a:prstGeom>
        </p:spPr>
      </p:pic>
      <p:sp>
        <p:nvSpPr>
          <p:cNvPr id="7" name="TextBox 6">
            <a:extLst>
              <a:ext uri="{FF2B5EF4-FFF2-40B4-BE49-F238E27FC236}">
                <a16:creationId xmlns:a16="http://schemas.microsoft.com/office/drawing/2014/main" id="{659E3AB5-3A8D-FEC2-21B8-91DAA62ECF38}"/>
              </a:ext>
            </a:extLst>
          </p:cNvPr>
          <p:cNvSpPr txBox="1"/>
          <p:nvPr/>
        </p:nvSpPr>
        <p:spPr>
          <a:xfrm>
            <a:off x="1138098" y="5048071"/>
            <a:ext cx="7056784" cy="1015663"/>
          </a:xfrm>
          <a:prstGeom prst="rect">
            <a:avLst/>
          </a:prstGeom>
          <a:noFill/>
          <a:ln w="19050">
            <a:solidFill>
              <a:srgbClr val="7F010D"/>
            </a:solidFill>
          </a:ln>
        </p:spPr>
        <p:txBody>
          <a:bodyPr wrap="square" rtlCol="0">
            <a:spAutoFit/>
          </a:bodyPr>
          <a:lstStyle/>
          <a:p>
            <a:r>
              <a:rPr lang="en-BE" sz="2000" dirty="0"/>
              <a:t>This list is not exhaustive. </a:t>
            </a:r>
          </a:p>
          <a:p>
            <a:r>
              <a:rPr lang="en-BE" sz="2000" b="1" dirty="0"/>
              <a:t>Qn. What are some of the additional software engineering data sources that can be mained?</a:t>
            </a:r>
          </a:p>
        </p:txBody>
      </p:sp>
    </p:spTree>
    <p:extLst>
      <p:ext uri="{BB962C8B-B14F-4D97-AF65-F5344CB8AC3E}">
        <p14:creationId xmlns:p14="http://schemas.microsoft.com/office/powerpoint/2010/main" val="334598395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FD74-806D-BB97-84A3-5DF6AA29F8DD}"/>
              </a:ext>
            </a:extLst>
          </p:cNvPr>
          <p:cNvSpPr>
            <a:spLocks noGrp="1"/>
          </p:cNvSpPr>
          <p:nvPr>
            <p:ph type="title"/>
          </p:nvPr>
        </p:nvSpPr>
        <p:spPr/>
        <p:txBody>
          <a:bodyPr/>
          <a:lstStyle/>
          <a:p>
            <a:pPr algn="l"/>
            <a:r>
              <a:rPr lang="en-US" altLang="x-none" sz="2400" dirty="0"/>
              <a:t>What are some of the existing tools we can use to mine software engineering data?</a:t>
            </a:r>
            <a:endParaRPr lang="en-BE" sz="2400" dirty="0"/>
          </a:p>
        </p:txBody>
      </p:sp>
      <p:sp>
        <p:nvSpPr>
          <p:cNvPr id="3" name="Date Placeholder 2">
            <a:extLst>
              <a:ext uri="{FF2B5EF4-FFF2-40B4-BE49-F238E27FC236}">
                <a16:creationId xmlns:a16="http://schemas.microsoft.com/office/drawing/2014/main" id="{FF336109-FC82-2261-1AD8-A390FEB304C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EBC7482-996F-F9DE-EF20-E9E90F996B90}"/>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47</a:t>
            </a:fld>
            <a:endParaRPr lang="en-US" altLang="x-none"/>
          </a:p>
        </p:txBody>
      </p:sp>
      <p:sp>
        <p:nvSpPr>
          <p:cNvPr id="6" name="TextBox 5">
            <a:extLst>
              <a:ext uri="{FF2B5EF4-FFF2-40B4-BE49-F238E27FC236}">
                <a16:creationId xmlns:a16="http://schemas.microsoft.com/office/drawing/2014/main" id="{219A0AEE-A3F3-E353-6777-FB93A1E47708}"/>
              </a:ext>
            </a:extLst>
          </p:cNvPr>
          <p:cNvSpPr txBox="1"/>
          <p:nvPr/>
        </p:nvSpPr>
        <p:spPr>
          <a:xfrm>
            <a:off x="685800" y="1352778"/>
            <a:ext cx="7488832" cy="1384995"/>
          </a:xfrm>
          <a:prstGeom prst="rect">
            <a:avLst/>
          </a:prstGeom>
          <a:noFill/>
          <a:ln w="19050">
            <a:solidFill>
              <a:srgbClr val="0000CC"/>
            </a:solidFill>
          </a:ln>
        </p:spPr>
        <p:txBody>
          <a:bodyPr wrap="square">
            <a:spAutoFit/>
          </a:bodyPr>
          <a:lstStyle/>
          <a:p>
            <a:pPr algn="l"/>
            <a:r>
              <a:rPr lang="en-GB" b="1" i="0" dirty="0" err="1">
                <a:solidFill>
                  <a:srgbClr val="002060"/>
                </a:solidFill>
                <a:effectLst/>
                <a:latin typeface="-apple-system"/>
              </a:rPr>
              <a:t>PyDriller</a:t>
            </a:r>
            <a:r>
              <a:rPr lang="en-GB" b="0" i="0" dirty="0">
                <a:solidFill>
                  <a:srgbClr val="002060"/>
                </a:solidFill>
                <a:effectLst/>
                <a:latin typeface="-apple-system"/>
              </a:rPr>
              <a:t> </a:t>
            </a:r>
          </a:p>
          <a:p>
            <a:pPr algn="l"/>
            <a:r>
              <a:rPr lang="en-GB" sz="2000" dirty="0">
                <a:solidFill>
                  <a:srgbClr val="002060"/>
                </a:solidFill>
                <a:latin typeface="-apple-system"/>
              </a:rPr>
              <a:t>A</a:t>
            </a:r>
            <a:r>
              <a:rPr lang="en-GB" sz="2000" b="0" i="0" dirty="0">
                <a:solidFill>
                  <a:srgbClr val="002060"/>
                </a:solidFill>
                <a:effectLst/>
                <a:latin typeface="-apple-system"/>
              </a:rPr>
              <a:t> Python framework that helps developers in </a:t>
            </a:r>
            <a:r>
              <a:rPr lang="en-GB" sz="2000" b="0" i="0" dirty="0" err="1">
                <a:solidFill>
                  <a:srgbClr val="002060"/>
                </a:solidFill>
                <a:effectLst/>
                <a:latin typeface="-apple-system"/>
              </a:rPr>
              <a:t>analyzing</a:t>
            </a:r>
            <a:r>
              <a:rPr lang="en-GB" sz="2000" b="0" i="0" dirty="0">
                <a:solidFill>
                  <a:srgbClr val="002060"/>
                </a:solidFill>
                <a:effectLst/>
                <a:latin typeface="-apple-system"/>
              </a:rPr>
              <a:t> Git repositories. With </a:t>
            </a:r>
            <a:r>
              <a:rPr lang="en-GB" sz="2000" b="0" i="0" dirty="0" err="1">
                <a:solidFill>
                  <a:srgbClr val="002060"/>
                </a:solidFill>
                <a:effectLst/>
                <a:latin typeface="-apple-system"/>
              </a:rPr>
              <a:t>PyDriller</a:t>
            </a:r>
            <a:r>
              <a:rPr lang="en-GB" sz="2000" b="0" i="0" dirty="0">
                <a:solidFill>
                  <a:srgbClr val="002060"/>
                </a:solidFill>
                <a:effectLst/>
                <a:latin typeface="-apple-system"/>
              </a:rPr>
              <a:t> you can easily extract information about </a:t>
            </a:r>
            <a:r>
              <a:rPr lang="en-GB" sz="2000" b="1" i="0" dirty="0">
                <a:solidFill>
                  <a:srgbClr val="002060"/>
                </a:solidFill>
                <a:effectLst/>
                <a:latin typeface="-apple-system"/>
              </a:rPr>
              <a:t>commits</a:t>
            </a:r>
            <a:r>
              <a:rPr lang="en-GB" sz="2000" b="0" i="0" dirty="0">
                <a:solidFill>
                  <a:srgbClr val="002060"/>
                </a:solidFill>
                <a:effectLst/>
                <a:latin typeface="-apple-system"/>
              </a:rPr>
              <a:t>, </a:t>
            </a:r>
            <a:r>
              <a:rPr lang="en-GB" sz="2000" b="1" i="0" dirty="0">
                <a:solidFill>
                  <a:srgbClr val="002060"/>
                </a:solidFill>
                <a:effectLst/>
                <a:latin typeface="-apple-system"/>
              </a:rPr>
              <a:t>developers</a:t>
            </a:r>
            <a:r>
              <a:rPr lang="en-GB" sz="2000" b="0" i="0" dirty="0">
                <a:solidFill>
                  <a:srgbClr val="002060"/>
                </a:solidFill>
                <a:effectLst/>
                <a:latin typeface="-apple-system"/>
              </a:rPr>
              <a:t>, </a:t>
            </a:r>
            <a:r>
              <a:rPr lang="en-GB" sz="2000" b="1" i="0" dirty="0">
                <a:solidFill>
                  <a:srgbClr val="002060"/>
                </a:solidFill>
                <a:effectLst/>
                <a:latin typeface="-apple-system"/>
              </a:rPr>
              <a:t>modified files</a:t>
            </a:r>
            <a:r>
              <a:rPr lang="en-GB" sz="2000" b="0" i="0" dirty="0">
                <a:solidFill>
                  <a:srgbClr val="002060"/>
                </a:solidFill>
                <a:effectLst/>
                <a:latin typeface="-apple-system"/>
              </a:rPr>
              <a:t>, </a:t>
            </a:r>
            <a:r>
              <a:rPr lang="en-GB" sz="2000" b="1" i="0" dirty="0">
                <a:solidFill>
                  <a:srgbClr val="002060"/>
                </a:solidFill>
                <a:effectLst/>
                <a:latin typeface="-apple-system"/>
              </a:rPr>
              <a:t>diffs</a:t>
            </a:r>
            <a:r>
              <a:rPr lang="en-GB" sz="2000" b="0" i="0" dirty="0">
                <a:solidFill>
                  <a:srgbClr val="002060"/>
                </a:solidFill>
                <a:effectLst/>
                <a:latin typeface="-apple-system"/>
              </a:rPr>
              <a:t>, and </a:t>
            </a:r>
            <a:r>
              <a:rPr lang="en-GB" sz="2000" b="1" i="0" dirty="0">
                <a:solidFill>
                  <a:srgbClr val="002060"/>
                </a:solidFill>
                <a:effectLst/>
                <a:latin typeface="-apple-system"/>
              </a:rPr>
              <a:t>source code</a:t>
            </a:r>
            <a:r>
              <a:rPr lang="en-GB" sz="2000" b="0" i="0" dirty="0">
                <a:solidFill>
                  <a:srgbClr val="002060"/>
                </a:solidFill>
                <a:effectLst/>
                <a:latin typeface="-apple-system"/>
              </a:rPr>
              <a:t>.</a:t>
            </a:r>
          </a:p>
        </p:txBody>
      </p:sp>
      <p:sp>
        <p:nvSpPr>
          <p:cNvPr id="8" name="TextBox 7">
            <a:extLst>
              <a:ext uri="{FF2B5EF4-FFF2-40B4-BE49-F238E27FC236}">
                <a16:creationId xmlns:a16="http://schemas.microsoft.com/office/drawing/2014/main" id="{75EC3AE0-1435-60FC-CC87-B9201369D6DB}"/>
              </a:ext>
            </a:extLst>
          </p:cNvPr>
          <p:cNvSpPr txBox="1"/>
          <p:nvPr/>
        </p:nvSpPr>
        <p:spPr>
          <a:xfrm>
            <a:off x="655983" y="2904559"/>
            <a:ext cx="7488832" cy="1692771"/>
          </a:xfrm>
          <a:prstGeom prst="rect">
            <a:avLst/>
          </a:prstGeom>
          <a:noFill/>
          <a:ln w="19050">
            <a:solidFill>
              <a:srgbClr val="0000CC"/>
            </a:solidFill>
          </a:ln>
        </p:spPr>
        <p:txBody>
          <a:bodyPr wrap="square">
            <a:spAutoFit/>
          </a:bodyPr>
          <a:lstStyle/>
          <a:p>
            <a:r>
              <a:rPr lang="en-GB" b="1" i="0" dirty="0" err="1">
                <a:solidFill>
                  <a:srgbClr val="002060"/>
                </a:solidFill>
                <a:effectLst/>
                <a:latin typeface="-apple-system"/>
              </a:rPr>
              <a:t>RepoDriller</a:t>
            </a:r>
            <a:endParaRPr lang="en-GB" b="1" dirty="0">
              <a:solidFill>
                <a:srgbClr val="002060"/>
              </a:solidFill>
              <a:latin typeface="-apple-system"/>
            </a:endParaRPr>
          </a:p>
          <a:p>
            <a:r>
              <a:rPr lang="en-GB" sz="2000" b="0" i="0" dirty="0">
                <a:solidFill>
                  <a:srgbClr val="002060"/>
                </a:solidFill>
                <a:effectLst/>
                <a:latin typeface="-apple-system"/>
              </a:rPr>
              <a:t>A Java framework that helps developers on mining software repositories. With it, you can easily extract information from any Git repository, such as commits, developers, modifications, diffs, and source codes, and quickly export CSV files.</a:t>
            </a:r>
            <a:endParaRPr lang="en-BE" sz="2000" dirty="0">
              <a:solidFill>
                <a:srgbClr val="002060"/>
              </a:solidFill>
            </a:endParaRPr>
          </a:p>
        </p:txBody>
      </p:sp>
      <p:sp>
        <p:nvSpPr>
          <p:cNvPr id="9" name="TextBox 8">
            <a:extLst>
              <a:ext uri="{FF2B5EF4-FFF2-40B4-BE49-F238E27FC236}">
                <a16:creationId xmlns:a16="http://schemas.microsoft.com/office/drawing/2014/main" id="{1EAEFDA3-BD83-581A-CDDE-A252B38AECB2}"/>
              </a:ext>
            </a:extLst>
          </p:cNvPr>
          <p:cNvSpPr txBox="1"/>
          <p:nvPr/>
        </p:nvSpPr>
        <p:spPr>
          <a:xfrm>
            <a:off x="655982" y="4869160"/>
            <a:ext cx="7518649" cy="1077218"/>
          </a:xfrm>
          <a:prstGeom prst="rect">
            <a:avLst/>
          </a:prstGeom>
          <a:noFill/>
          <a:ln w="19050">
            <a:solidFill>
              <a:srgbClr val="0000CC"/>
            </a:solidFill>
          </a:ln>
        </p:spPr>
        <p:txBody>
          <a:bodyPr wrap="square" rtlCol="0">
            <a:spAutoFit/>
          </a:bodyPr>
          <a:lstStyle/>
          <a:p>
            <a:r>
              <a:rPr lang="en-BE" b="1" dirty="0"/>
              <a:t>Build your own tool/script</a:t>
            </a:r>
          </a:p>
          <a:p>
            <a:r>
              <a:rPr lang="en-BE" sz="2000" dirty="0"/>
              <a:t>Sometimes/ most of the times, you have to build your own tool or script to mine your own data</a:t>
            </a:r>
          </a:p>
        </p:txBody>
      </p:sp>
    </p:spTree>
    <p:extLst>
      <p:ext uri="{BB962C8B-B14F-4D97-AF65-F5344CB8AC3E}">
        <p14:creationId xmlns:p14="http://schemas.microsoft.com/office/powerpoint/2010/main" val="214966481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96CF-8D24-189B-FF53-908048104619}"/>
              </a:ext>
            </a:extLst>
          </p:cNvPr>
          <p:cNvSpPr>
            <a:spLocks noGrp="1"/>
          </p:cNvSpPr>
          <p:nvPr>
            <p:ph type="title"/>
          </p:nvPr>
        </p:nvSpPr>
        <p:spPr/>
        <p:txBody>
          <a:bodyPr/>
          <a:lstStyle/>
          <a:p>
            <a:r>
              <a:rPr lang="en-BE" dirty="0"/>
              <a:t>Developers who touched files</a:t>
            </a:r>
          </a:p>
        </p:txBody>
      </p:sp>
      <p:sp>
        <p:nvSpPr>
          <p:cNvPr id="3" name="Date Placeholder 2">
            <a:extLst>
              <a:ext uri="{FF2B5EF4-FFF2-40B4-BE49-F238E27FC236}">
                <a16:creationId xmlns:a16="http://schemas.microsoft.com/office/drawing/2014/main" id="{3E3D3736-10E1-2D03-91B7-2699DD91F9E2}"/>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83250C6A-EE11-F547-C4E7-82008D0CA1D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48</a:t>
            </a:fld>
            <a:endParaRPr lang="en-US" altLang="x-none"/>
          </a:p>
        </p:txBody>
      </p:sp>
      <p:pic>
        <p:nvPicPr>
          <p:cNvPr id="6" name="Picture 5" descr="Chart&#10;&#10;Description automatically generated">
            <a:extLst>
              <a:ext uri="{FF2B5EF4-FFF2-40B4-BE49-F238E27FC236}">
                <a16:creationId xmlns:a16="http://schemas.microsoft.com/office/drawing/2014/main" id="{D761849B-F83B-484F-7539-D20DB35D41C4}"/>
              </a:ext>
            </a:extLst>
          </p:cNvPr>
          <p:cNvPicPr>
            <a:picLocks noChangeAspect="1"/>
          </p:cNvPicPr>
          <p:nvPr/>
        </p:nvPicPr>
        <p:blipFill>
          <a:blip r:embed="rId2"/>
          <a:stretch>
            <a:fillRect/>
          </a:stretch>
        </p:blipFill>
        <p:spPr>
          <a:xfrm>
            <a:off x="1331640" y="1398577"/>
            <a:ext cx="6107459" cy="4609187"/>
          </a:xfrm>
          <a:prstGeom prst="rect">
            <a:avLst/>
          </a:prstGeom>
        </p:spPr>
      </p:pic>
    </p:spTree>
    <p:extLst>
      <p:ext uri="{BB962C8B-B14F-4D97-AF65-F5344CB8AC3E}">
        <p14:creationId xmlns:p14="http://schemas.microsoft.com/office/powerpoint/2010/main" val="244635398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dirty="0">
              <a:solidFill>
                <a:schemeClr val="accent1"/>
              </a:solidFill>
              <a:latin typeface="Lucida Grande" charset="0"/>
            </a:endParaRPr>
          </a:p>
        </p:txBody>
      </p:sp>
      <p:sp>
        <p:nvSpPr>
          <p:cNvPr id="18637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6B23C2AC-E1AE-9D4A-AD24-3D8AEEB48C93}" type="slidenum">
              <a:rPr lang="en-US" altLang="x-none" sz="1400">
                <a:solidFill>
                  <a:srgbClr val="60BDC4"/>
                </a:solidFill>
                <a:latin typeface="Gill Sans" charset="0"/>
              </a:rPr>
              <a:pPr/>
              <a:t>49</a:t>
            </a:fld>
            <a:endParaRPr lang="en-US" altLang="x-none" sz="1400">
              <a:solidFill>
                <a:srgbClr val="60BDC4"/>
              </a:solidFill>
              <a:latin typeface="Gill Sans" charset="0"/>
            </a:endParaRPr>
          </a:p>
        </p:txBody>
      </p:sp>
      <p:sp>
        <p:nvSpPr>
          <p:cNvPr id="186371" name="Rectangle 2"/>
          <p:cNvSpPr>
            <a:spLocks noGrp="1" noChangeArrowheads="1"/>
          </p:cNvSpPr>
          <p:nvPr>
            <p:ph type="title"/>
          </p:nvPr>
        </p:nvSpPr>
        <p:spPr/>
        <p:txBody>
          <a:bodyPr/>
          <a:lstStyle/>
          <a:p>
            <a:pPr eaLnBrk="1" hangingPunct="1"/>
            <a:r>
              <a:rPr lang="en-GB" altLang="x-none" dirty="0"/>
              <a:t>9. Conclusion</a:t>
            </a:r>
          </a:p>
        </p:txBody>
      </p:sp>
      <p:sp>
        <p:nvSpPr>
          <p:cNvPr id="186372" name="Rectangle 3"/>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dirty="0"/>
              <a:t>5 . </a:t>
            </a:r>
            <a:r>
              <a:rPr lang="en-GB" altLang="x-none" sz="1600" b="1" dirty="0"/>
              <a:t>Code Integration</a:t>
            </a:r>
            <a:endParaRPr lang="en-GB" altLang="x-none" sz="1600" dirty="0"/>
          </a:p>
          <a:p>
            <a:pPr lvl="1" eaLnBrk="1" hangingPunct="1">
              <a:lnSpc>
                <a:spcPct val="90000"/>
              </a:lnSpc>
              <a:buFont typeface="Zapf Dingbats" charset="0"/>
              <a:buNone/>
            </a:pPr>
            <a:r>
              <a:rPr lang="en-GB" altLang="x-none" sz="1400" dirty="0"/>
              <a:t>How to resolve conflicts</a:t>
            </a:r>
          </a:p>
          <a:p>
            <a:pPr eaLnBrk="1" hangingPunct="1">
              <a:lnSpc>
                <a:spcPct val="90000"/>
              </a:lnSpc>
              <a:buFontTx/>
              <a:buNone/>
            </a:pPr>
            <a:r>
              <a:rPr lang="en-GB" altLang="x-none" sz="1600" b="1" dirty="0"/>
              <a:t>6.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pic>
        <p:nvPicPr>
          <p:cNvPr id="1863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x-none"/>
              <a:t>Goals</a:t>
            </a:r>
          </a:p>
        </p:txBody>
      </p:sp>
      <p:sp>
        <p:nvSpPr>
          <p:cNvPr id="20484" name="Rectangle 3"/>
          <p:cNvSpPr>
            <a:spLocks noGrp="1" noChangeArrowheads="1"/>
          </p:cNvSpPr>
          <p:nvPr>
            <p:ph type="body" idx="1"/>
          </p:nvPr>
        </p:nvSpPr>
        <p:spPr/>
        <p:txBody>
          <a:bodyPr/>
          <a:lstStyle/>
          <a:p>
            <a:pPr eaLnBrk="1" hangingPunct="1">
              <a:spcBef>
                <a:spcPct val="50000"/>
              </a:spcBef>
              <a:buFontTx/>
              <a:buNone/>
            </a:pPr>
            <a:r>
              <a:rPr lang="en-GB" altLang="x-none" sz="2400" b="1" i="1" dirty="0"/>
              <a:t>We will try to convince you:</a:t>
            </a:r>
          </a:p>
          <a:p>
            <a:pPr eaLnBrk="1" hangingPunct="1">
              <a:spcBef>
                <a:spcPct val="50000"/>
              </a:spcBef>
            </a:pPr>
            <a:r>
              <a:rPr lang="en-GB" altLang="x-none" sz="2400" dirty="0"/>
              <a:t>Programs change!</a:t>
            </a:r>
          </a:p>
          <a:p>
            <a:pPr eaLnBrk="1" hangingPunct="1">
              <a:spcBef>
                <a:spcPct val="50000"/>
              </a:spcBef>
            </a:pPr>
            <a:r>
              <a:rPr lang="en-GB" altLang="x-none" sz="2400" dirty="0"/>
              <a:t>Reverse engineering, forward engineering and reengineering are </a:t>
            </a:r>
            <a:r>
              <a:rPr lang="en-GB" altLang="x-none" sz="2400" i="1" dirty="0">
                <a:solidFill>
                  <a:schemeClr val="accent2"/>
                </a:solidFill>
              </a:rPr>
              <a:t>essential activities</a:t>
            </a:r>
            <a:r>
              <a:rPr lang="en-GB" altLang="x-none" sz="2400" dirty="0"/>
              <a:t> in the lifecycle of any successful software system. (And especially OO ones!)</a:t>
            </a:r>
          </a:p>
          <a:p>
            <a:pPr eaLnBrk="1" hangingPunct="1">
              <a:spcBef>
                <a:spcPct val="50000"/>
              </a:spcBef>
            </a:pPr>
            <a:r>
              <a:rPr lang="en-GB" altLang="x-none" sz="2400" dirty="0"/>
              <a:t>There is a large set of </a:t>
            </a:r>
            <a:r>
              <a:rPr lang="en-GB" altLang="x-none" sz="2400" i="1" dirty="0">
                <a:solidFill>
                  <a:schemeClr val="accent2"/>
                </a:solidFill>
              </a:rPr>
              <a:t>lightweight tools and techniques</a:t>
            </a:r>
            <a:r>
              <a:rPr lang="en-GB" altLang="x-none" sz="2400" dirty="0"/>
              <a:t> to help you with reengineering.</a:t>
            </a:r>
          </a:p>
          <a:p>
            <a:pPr eaLnBrk="1" hangingPunct="1">
              <a:spcBef>
                <a:spcPct val="50000"/>
              </a:spcBef>
            </a:pPr>
            <a:r>
              <a:rPr lang="en-GB" altLang="x-none" sz="2400" dirty="0"/>
              <a:t>Despite these tools and techniques, </a:t>
            </a:r>
            <a:r>
              <a:rPr lang="en-GB" altLang="x-none" sz="2400" i="1" dirty="0">
                <a:solidFill>
                  <a:schemeClr val="accent2"/>
                </a:solidFill>
              </a:rPr>
              <a:t>people must do job</a:t>
            </a:r>
            <a:r>
              <a:rPr lang="en-GB" altLang="x-none" sz="2400" dirty="0"/>
              <a:t> and they represent the most valuable resource.</a:t>
            </a:r>
          </a:p>
        </p:txBody>
      </p:sp>
      <p:sp>
        <p:nvSpPr>
          <p:cNvPr id="2" name="Slide Number Placeholder 4">
            <a:extLst>
              <a:ext uri="{FF2B5EF4-FFF2-40B4-BE49-F238E27FC236}">
                <a16:creationId xmlns:a16="http://schemas.microsoft.com/office/drawing/2014/main" id="{7E3D72F3-7EDA-02EE-AB27-A382F211EFCF}"/>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5</a:t>
            </a:fld>
            <a:endParaRPr lang="en-US" altLang="x-none"/>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7DED4548-0105-ED4F-9BC2-AD19D371A85F}" type="slidenum">
              <a:rPr lang="en-US" altLang="x-none" sz="1400">
                <a:solidFill>
                  <a:srgbClr val="60BDC4"/>
                </a:solidFill>
                <a:latin typeface="Gill Sans" charset="0"/>
              </a:rPr>
              <a:pPr/>
              <a:t>50</a:t>
            </a:fld>
            <a:endParaRPr lang="en-US" altLang="x-none" sz="1400">
              <a:solidFill>
                <a:srgbClr val="60BDC4"/>
              </a:solidFill>
              <a:latin typeface="Gill Sans" charset="0"/>
            </a:endParaRPr>
          </a:p>
        </p:txBody>
      </p:sp>
      <p:sp>
        <p:nvSpPr>
          <p:cNvPr id="188419" name="Rectangle 2"/>
          <p:cNvSpPr>
            <a:spLocks noGrp="1" noChangeArrowheads="1"/>
          </p:cNvSpPr>
          <p:nvPr>
            <p:ph type="title"/>
          </p:nvPr>
        </p:nvSpPr>
        <p:spPr/>
        <p:txBody>
          <a:bodyPr/>
          <a:lstStyle/>
          <a:p>
            <a:pPr eaLnBrk="1" hangingPunct="1"/>
            <a:r>
              <a:rPr lang="en-GB" altLang="x-none"/>
              <a:t>Goals</a:t>
            </a:r>
          </a:p>
        </p:txBody>
      </p:sp>
      <p:pic>
        <p:nvPicPr>
          <p:cNvPr id="1884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3987479"/>
            <a:ext cx="13223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5CCC825F-4925-5E48-88E5-468AB10C6A59}"/>
              </a:ext>
            </a:extLst>
          </p:cNvPr>
          <p:cNvSpPr txBox="1">
            <a:spLocks noChangeArrowheads="1"/>
          </p:cNvSpPr>
          <p:nvPr/>
        </p:nvSpPr>
        <p:spPr bwMode="auto">
          <a:xfrm>
            <a:off x="430705" y="1340768"/>
            <a:ext cx="6912768" cy="439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a:lstStyle>
          <a:p>
            <a:pPr eaLnBrk="1" hangingPunct="1">
              <a:spcBef>
                <a:spcPct val="50000"/>
              </a:spcBef>
              <a:buFontTx/>
              <a:buNone/>
            </a:pPr>
            <a:r>
              <a:rPr lang="en-GB" altLang="x-none" sz="2400" b="1" i="1" kern="0" dirty="0"/>
              <a:t>We will try to convince you:</a:t>
            </a:r>
          </a:p>
          <a:p>
            <a:pPr eaLnBrk="1" hangingPunct="1">
              <a:spcBef>
                <a:spcPct val="50000"/>
              </a:spcBef>
            </a:pPr>
            <a:r>
              <a:rPr lang="en-GB" altLang="x-none" sz="2400" kern="0" dirty="0"/>
              <a:t>Programs change!</a:t>
            </a:r>
          </a:p>
          <a:p>
            <a:pPr eaLnBrk="1" hangingPunct="1">
              <a:spcBef>
                <a:spcPct val="50000"/>
              </a:spcBef>
            </a:pPr>
            <a:r>
              <a:rPr lang="en-GB" altLang="x-none" sz="2400" kern="0" dirty="0"/>
              <a:t>Reverse engineering forward engineering and reengineering are </a:t>
            </a:r>
            <a:r>
              <a:rPr lang="en-GB" altLang="x-none" sz="2400" i="1" kern="0" dirty="0">
                <a:solidFill>
                  <a:schemeClr val="accent2"/>
                </a:solidFill>
              </a:rPr>
              <a:t>essential activities</a:t>
            </a:r>
            <a:r>
              <a:rPr lang="en-GB" altLang="x-none" sz="2400" kern="0" dirty="0"/>
              <a:t> in the lifecycle of any successful software system. (And especially OO ones!)</a:t>
            </a:r>
          </a:p>
          <a:p>
            <a:pPr eaLnBrk="1" hangingPunct="1">
              <a:spcBef>
                <a:spcPct val="50000"/>
              </a:spcBef>
            </a:pPr>
            <a:r>
              <a:rPr lang="en-GB" altLang="x-none" sz="2400" kern="0" dirty="0"/>
              <a:t>There is a large set of </a:t>
            </a:r>
            <a:r>
              <a:rPr lang="en-GB" altLang="x-none" sz="2400" i="1" kern="0" dirty="0">
                <a:solidFill>
                  <a:schemeClr val="accent2"/>
                </a:solidFill>
              </a:rPr>
              <a:t>lightweight tools and techniques</a:t>
            </a:r>
            <a:r>
              <a:rPr lang="en-GB" altLang="x-none" sz="2400" kern="0" dirty="0"/>
              <a:t> to help you with reengineering.</a:t>
            </a:r>
          </a:p>
          <a:p>
            <a:pPr eaLnBrk="1" hangingPunct="1">
              <a:spcBef>
                <a:spcPct val="50000"/>
              </a:spcBef>
            </a:pPr>
            <a:r>
              <a:rPr lang="en-GB" altLang="x-none" sz="2400" kern="0" dirty="0"/>
              <a:t>Despite these tools and techniques, </a:t>
            </a:r>
            <a:r>
              <a:rPr lang="en-GB" altLang="x-none" sz="2400" i="1" kern="0" dirty="0">
                <a:solidFill>
                  <a:schemeClr val="accent2"/>
                </a:solidFill>
              </a:rPr>
              <a:t>people must do job</a:t>
            </a:r>
            <a:r>
              <a:rPr lang="en-GB" altLang="x-none" sz="2400" kern="0" dirty="0"/>
              <a:t> and they represent the most valuable resource.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C658-29E7-DABB-6102-F05BD5E7BE1F}"/>
              </a:ext>
            </a:extLst>
          </p:cNvPr>
          <p:cNvSpPr>
            <a:spLocks noGrp="1"/>
          </p:cNvSpPr>
          <p:nvPr>
            <p:ph type="title"/>
          </p:nvPr>
        </p:nvSpPr>
        <p:spPr/>
        <p:txBody>
          <a:bodyPr/>
          <a:lstStyle/>
          <a:p>
            <a:r>
              <a:rPr lang="en-BE" dirty="0"/>
              <a:t>Program Change</a:t>
            </a:r>
          </a:p>
        </p:txBody>
      </p:sp>
      <p:grpSp>
        <p:nvGrpSpPr>
          <p:cNvPr id="38" name="Group 37">
            <a:extLst>
              <a:ext uri="{FF2B5EF4-FFF2-40B4-BE49-F238E27FC236}">
                <a16:creationId xmlns:a16="http://schemas.microsoft.com/office/drawing/2014/main" id="{C0A39FF8-F984-C5D3-E52D-7EC99E15C60B}"/>
              </a:ext>
            </a:extLst>
          </p:cNvPr>
          <p:cNvGrpSpPr/>
          <p:nvPr/>
        </p:nvGrpSpPr>
        <p:grpSpPr>
          <a:xfrm>
            <a:off x="2928101" y="2933002"/>
            <a:ext cx="2724018" cy="1935770"/>
            <a:chOff x="1113752" y="3658733"/>
            <a:chExt cx="2092604" cy="1238385"/>
          </a:xfrm>
        </p:grpSpPr>
        <p:cxnSp>
          <p:nvCxnSpPr>
            <p:cNvPr id="39" name="Curved Connector 38">
              <a:extLst>
                <a:ext uri="{FF2B5EF4-FFF2-40B4-BE49-F238E27FC236}">
                  <a16:creationId xmlns:a16="http://schemas.microsoft.com/office/drawing/2014/main" id="{0A9511C5-F217-A1A5-E10A-B4EEC4BB8803}"/>
                </a:ext>
              </a:extLst>
            </p:cNvPr>
            <p:cNvCxnSpPr>
              <a:cxnSpLocks/>
              <a:endCxn id="40" idx="3"/>
            </p:cNvCxnSpPr>
            <p:nvPr/>
          </p:nvCxnSpPr>
          <p:spPr>
            <a:xfrm>
              <a:off x="1113752" y="3658733"/>
              <a:ext cx="1903741" cy="1053875"/>
            </a:xfrm>
            <a:prstGeom prst="curvedConnector4">
              <a:avLst>
                <a:gd name="adj1" fmla="val 26154"/>
                <a:gd name="adj2" fmla="val 93766"/>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C2F617A-5CFB-0A10-EB54-E2C97BB3945E}"/>
                </a:ext>
              </a:extLst>
            </p:cNvPr>
            <p:cNvSpPr/>
            <p:nvPr/>
          </p:nvSpPr>
          <p:spPr>
            <a:xfrm>
              <a:off x="2985089" y="4550398"/>
              <a:ext cx="221267" cy="190041"/>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TextBox 40">
              <a:extLst>
                <a:ext uri="{FF2B5EF4-FFF2-40B4-BE49-F238E27FC236}">
                  <a16:creationId xmlns:a16="http://schemas.microsoft.com/office/drawing/2014/main" id="{03D73E00-ED22-559A-55C8-D57DE8739DA5}"/>
                </a:ext>
              </a:extLst>
            </p:cNvPr>
            <p:cNvSpPr txBox="1"/>
            <p:nvPr/>
          </p:nvSpPr>
          <p:spPr>
            <a:xfrm>
              <a:off x="1881852" y="4660842"/>
              <a:ext cx="1255550" cy="236276"/>
            </a:xfrm>
            <a:prstGeom prst="rect">
              <a:avLst/>
            </a:prstGeom>
            <a:noFill/>
          </p:spPr>
          <p:txBody>
            <a:bodyPr wrap="square" rtlCol="0">
              <a:spAutoFit/>
            </a:bodyPr>
            <a:lstStyle/>
            <a:p>
              <a:r>
                <a:rPr lang="en-GB" sz="1800" dirty="0"/>
                <a:t>S</a:t>
              </a:r>
              <a:r>
                <a:rPr lang="en-BE" sz="1800" dirty="0"/>
                <a:t>ocial Fork</a:t>
              </a:r>
            </a:p>
          </p:txBody>
        </p:sp>
      </p:grpSp>
      <p:grpSp>
        <p:nvGrpSpPr>
          <p:cNvPr id="42" name="Group 41">
            <a:extLst>
              <a:ext uri="{FF2B5EF4-FFF2-40B4-BE49-F238E27FC236}">
                <a16:creationId xmlns:a16="http://schemas.microsoft.com/office/drawing/2014/main" id="{B855152B-AB34-9583-4B7A-67ABF5BBF3D5}"/>
              </a:ext>
            </a:extLst>
          </p:cNvPr>
          <p:cNvGrpSpPr/>
          <p:nvPr/>
        </p:nvGrpSpPr>
        <p:grpSpPr>
          <a:xfrm>
            <a:off x="4344117" y="1249320"/>
            <a:ext cx="2676155" cy="1669434"/>
            <a:chOff x="2246056" y="2624892"/>
            <a:chExt cx="1047732" cy="1028284"/>
          </a:xfrm>
        </p:grpSpPr>
        <p:cxnSp>
          <p:nvCxnSpPr>
            <p:cNvPr id="43" name="Curved Connector 42">
              <a:extLst>
                <a:ext uri="{FF2B5EF4-FFF2-40B4-BE49-F238E27FC236}">
                  <a16:creationId xmlns:a16="http://schemas.microsoft.com/office/drawing/2014/main" id="{1E7C21B4-3E10-6602-8049-52CAF3F3A0BF}"/>
                </a:ext>
              </a:extLst>
            </p:cNvPr>
            <p:cNvCxnSpPr>
              <a:cxnSpLocks/>
              <a:endCxn id="44" idx="2"/>
            </p:cNvCxnSpPr>
            <p:nvPr/>
          </p:nvCxnSpPr>
          <p:spPr>
            <a:xfrm flipV="1">
              <a:off x="2246056" y="2812588"/>
              <a:ext cx="911593" cy="840588"/>
            </a:xfrm>
            <a:prstGeom prst="curvedConnector3">
              <a:avLst>
                <a:gd name="adj1" fmla="val 11867"/>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0322B4A-C037-BA5A-CB7D-8805A4BC97AF}"/>
                </a:ext>
              </a:extLst>
            </p:cNvPr>
            <p:cNvSpPr/>
            <p:nvPr/>
          </p:nvSpPr>
          <p:spPr>
            <a:xfrm>
              <a:off x="3157649" y="2722191"/>
              <a:ext cx="136139" cy="18079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443977E-F6DD-53FF-5827-44C8184EB61E}"/>
                </a:ext>
              </a:extLst>
            </p:cNvPr>
            <p:cNvSpPr txBox="1"/>
            <p:nvPr/>
          </p:nvSpPr>
          <p:spPr>
            <a:xfrm>
              <a:off x="2565715" y="2624892"/>
              <a:ext cx="444881" cy="227489"/>
            </a:xfrm>
            <a:prstGeom prst="rect">
              <a:avLst/>
            </a:prstGeom>
            <a:noFill/>
          </p:spPr>
          <p:txBody>
            <a:bodyPr wrap="square" rtlCol="0">
              <a:spAutoFit/>
            </a:bodyPr>
            <a:lstStyle/>
            <a:p>
              <a:r>
                <a:rPr lang="en-BE" sz="1800" dirty="0"/>
                <a:t>Branch</a:t>
              </a:r>
            </a:p>
          </p:txBody>
        </p:sp>
      </p:grpSp>
      <p:grpSp>
        <p:nvGrpSpPr>
          <p:cNvPr id="46" name="Group 45">
            <a:extLst>
              <a:ext uri="{FF2B5EF4-FFF2-40B4-BE49-F238E27FC236}">
                <a16:creationId xmlns:a16="http://schemas.microsoft.com/office/drawing/2014/main" id="{7A6736A2-689B-5B38-18DD-0E508317951D}"/>
              </a:ext>
            </a:extLst>
          </p:cNvPr>
          <p:cNvGrpSpPr/>
          <p:nvPr/>
        </p:nvGrpSpPr>
        <p:grpSpPr>
          <a:xfrm>
            <a:off x="1149361" y="2390078"/>
            <a:ext cx="6735007" cy="661649"/>
            <a:chOff x="-624999" y="3947461"/>
            <a:chExt cx="6735007" cy="661649"/>
          </a:xfrm>
        </p:grpSpPr>
        <p:cxnSp>
          <p:nvCxnSpPr>
            <p:cNvPr id="47" name="Straight Connector 46">
              <a:extLst>
                <a:ext uri="{FF2B5EF4-FFF2-40B4-BE49-F238E27FC236}">
                  <a16:creationId xmlns:a16="http://schemas.microsoft.com/office/drawing/2014/main" id="{3CA7E23B-C330-7DB5-8CDE-154A2D4825F2}"/>
                </a:ext>
              </a:extLst>
            </p:cNvPr>
            <p:cNvCxnSpPr>
              <a:cxnSpLocks/>
              <a:stCxn id="48" idx="6"/>
            </p:cNvCxnSpPr>
            <p:nvPr/>
          </p:nvCxnSpPr>
          <p:spPr>
            <a:xfrm>
              <a:off x="130125" y="4481693"/>
              <a:ext cx="5979883" cy="73969"/>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A091A1CD-D6F8-0652-96B0-78FA507FF8D4}"/>
                </a:ext>
              </a:extLst>
            </p:cNvPr>
            <p:cNvSpPr/>
            <p:nvPr/>
          </p:nvSpPr>
          <p:spPr>
            <a:xfrm>
              <a:off x="-154688"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9" name="TextBox 48">
              <a:extLst>
                <a:ext uri="{FF2B5EF4-FFF2-40B4-BE49-F238E27FC236}">
                  <a16:creationId xmlns:a16="http://schemas.microsoft.com/office/drawing/2014/main" id="{79FC564D-FFE9-014E-61EC-1684940E4E25}"/>
                </a:ext>
              </a:extLst>
            </p:cNvPr>
            <p:cNvSpPr txBox="1"/>
            <p:nvPr/>
          </p:nvSpPr>
          <p:spPr>
            <a:xfrm>
              <a:off x="-624999" y="3947461"/>
              <a:ext cx="1336016" cy="369332"/>
            </a:xfrm>
            <a:prstGeom prst="rect">
              <a:avLst/>
            </a:prstGeom>
            <a:noFill/>
          </p:spPr>
          <p:txBody>
            <a:bodyPr wrap="square" rtlCol="0">
              <a:spAutoFit/>
            </a:bodyPr>
            <a:lstStyle/>
            <a:p>
              <a:r>
                <a:rPr lang="en-BE" sz="1800" dirty="0"/>
                <a:t>Mainline</a:t>
              </a:r>
            </a:p>
          </p:txBody>
        </p:sp>
      </p:grpSp>
      <p:grpSp>
        <p:nvGrpSpPr>
          <p:cNvPr id="50" name="Group 49">
            <a:extLst>
              <a:ext uri="{FF2B5EF4-FFF2-40B4-BE49-F238E27FC236}">
                <a16:creationId xmlns:a16="http://schemas.microsoft.com/office/drawing/2014/main" id="{5D055376-E55F-121D-AE96-4655F2F4FD5A}"/>
              </a:ext>
            </a:extLst>
          </p:cNvPr>
          <p:cNvGrpSpPr/>
          <p:nvPr/>
        </p:nvGrpSpPr>
        <p:grpSpPr>
          <a:xfrm>
            <a:off x="5391410" y="1700808"/>
            <a:ext cx="2114679" cy="2625994"/>
            <a:chOff x="3617050" y="2435231"/>
            <a:chExt cx="2114679" cy="2625994"/>
          </a:xfrm>
        </p:grpSpPr>
        <p:sp>
          <p:nvSpPr>
            <p:cNvPr id="51" name="Oval 50">
              <a:extLst>
                <a:ext uri="{FF2B5EF4-FFF2-40B4-BE49-F238E27FC236}">
                  <a16:creationId xmlns:a16="http://schemas.microsoft.com/office/drawing/2014/main" id="{56E93FDA-0A00-CC5D-E03C-C37A874C3A8A}"/>
                </a:ext>
              </a:extLst>
            </p:cNvPr>
            <p:cNvSpPr/>
            <p:nvPr/>
          </p:nvSpPr>
          <p:spPr>
            <a:xfrm>
              <a:off x="3617050" y="3555623"/>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2" name="Straight Arrow Connector 51">
              <a:extLst>
                <a:ext uri="{FF2B5EF4-FFF2-40B4-BE49-F238E27FC236}">
                  <a16:creationId xmlns:a16="http://schemas.microsoft.com/office/drawing/2014/main" id="{C7E31EE9-A216-9025-1739-DF3A171D002B}"/>
                </a:ext>
              </a:extLst>
            </p:cNvPr>
            <p:cNvCxnSpPr>
              <a:cxnSpLocks/>
              <a:stCxn id="40" idx="0"/>
              <a:endCxn id="51" idx="4"/>
            </p:cNvCxnSpPr>
            <p:nvPr/>
          </p:nvCxnSpPr>
          <p:spPr>
            <a:xfrm flipV="1">
              <a:off x="3733744" y="3810457"/>
              <a:ext cx="13661" cy="12507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1830F90-D03E-1640-8F7C-237CA775D2B7}"/>
                </a:ext>
              </a:extLst>
            </p:cNvPr>
            <p:cNvCxnSpPr>
              <a:cxnSpLocks/>
              <a:stCxn id="44" idx="4"/>
              <a:endCxn id="54" idx="0"/>
            </p:cNvCxnSpPr>
            <p:nvPr/>
          </p:nvCxnSpPr>
          <p:spPr>
            <a:xfrm>
              <a:off x="5072046" y="2435231"/>
              <a:ext cx="43511" cy="11021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EEFE1592-8B69-B184-019C-C097F39F6D84}"/>
                </a:ext>
              </a:extLst>
            </p:cNvPr>
            <p:cNvSpPr/>
            <p:nvPr/>
          </p:nvSpPr>
          <p:spPr>
            <a:xfrm>
              <a:off x="4985202" y="3537335"/>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5" name="Picture 16" descr="Bug Fix Icons - Download Free Vector Icons | Noun Project">
              <a:extLst>
                <a:ext uri="{FF2B5EF4-FFF2-40B4-BE49-F238E27FC236}">
                  <a16:creationId xmlns:a16="http://schemas.microsoft.com/office/drawing/2014/main" id="{2153CC89-FCEB-4829-8190-329F33990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583" y="4200327"/>
              <a:ext cx="646829" cy="64682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0" descr="Content management, features, order management, software application,  survey icon - Download on Iconfinder">
              <a:extLst>
                <a:ext uri="{FF2B5EF4-FFF2-40B4-BE49-F238E27FC236}">
                  <a16:creationId xmlns:a16="http://schemas.microsoft.com/office/drawing/2014/main" id="{A4891516-03DF-A2E2-8850-7FCB34382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09" y="2630054"/>
              <a:ext cx="530020" cy="530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80BC283-649A-4070-3446-51525B197729}"/>
              </a:ext>
            </a:extLst>
          </p:cNvPr>
          <p:cNvGrpSpPr/>
          <p:nvPr/>
        </p:nvGrpSpPr>
        <p:grpSpPr>
          <a:xfrm>
            <a:off x="5769297" y="4293096"/>
            <a:ext cx="1832991" cy="636901"/>
            <a:chOff x="2032847" y="3393667"/>
            <a:chExt cx="1832991" cy="636901"/>
          </a:xfrm>
        </p:grpSpPr>
        <p:sp>
          <p:nvSpPr>
            <p:cNvPr id="60" name="TextBox 59">
              <a:extLst>
                <a:ext uri="{FF2B5EF4-FFF2-40B4-BE49-F238E27FC236}">
                  <a16:creationId xmlns:a16="http://schemas.microsoft.com/office/drawing/2014/main" id="{C3F4F5AC-6BA9-0188-77FA-DC840EFF3F32}"/>
                </a:ext>
              </a:extLst>
            </p:cNvPr>
            <p:cNvSpPr txBox="1"/>
            <p:nvPr/>
          </p:nvSpPr>
          <p:spPr>
            <a:xfrm>
              <a:off x="2701805" y="3692014"/>
              <a:ext cx="1164033" cy="338554"/>
            </a:xfrm>
            <a:prstGeom prst="rect">
              <a:avLst/>
            </a:prstGeom>
            <a:noFill/>
            <a:ln w="28575">
              <a:solidFill>
                <a:srgbClr val="0432FF"/>
              </a:solidFill>
            </a:ln>
          </p:spPr>
          <p:txBody>
            <a:bodyPr wrap="square" rtlCol="0">
              <a:spAutoFit/>
            </a:bodyPr>
            <a:lstStyle/>
            <a:p>
              <a:r>
                <a:rPr lang="en-BE" sz="1600" dirty="0"/>
                <a:t>Pull request</a:t>
              </a:r>
            </a:p>
          </p:txBody>
        </p:sp>
        <p:cxnSp>
          <p:nvCxnSpPr>
            <p:cNvPr id="61" name="Straight Arrow Connector 60">
              <a:extLst>
                <a:ext uri="{FF2B5EF4-FFF2-40B4-BE49-F238E27FC236}">
                  <a16:creationId xmlns:a16="http://schemas.microsoft.com/office/drawing/2014/main" id="{FBBBB507-C090-9C95-E8AB-51CFBEA4EC9F}"/>
                </a:ext>
              </a:extLst>
            </p:cNvPr>
            <p:cNvCxnSpPr>
              <a:cxnSpLocks/>
            </p:cNvCxnSpPr>
            <p:nvPr/>
          </p:nvCxnSpPr>
          <p:spPr>
            <a:xfrm flipH="1" flipV="1">
              <a:off x="2032847" y="3393667"/>
              <a:ext cx="1206772" cy="287261"/>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385140-DD12-860B-546E-8E68B3540594}"/>
              </a:ext>
            </a:extLst>
          </p:cNvPr>
          <p:cNvGrpSpPr/>
          <p:nvPr/>
        </p:nvGrpSpPr>
        <p:grpSpPr>
          <a:xfrm>
            <a:off x="2096165" y="2780928"/>
            <a:ext cx="788425" cy="1053047"/>
            <a:chOff x="2096165" y="2780928"/>
            <a:chExt cx="788425" cy="1053047"/>
          </a:xfrm>
        </p:grpSpPr>
        <p:pic>
          <p:nvPicPr>
            <p:cNvPr id="1028" name="Picture 4" descr="software bug Icon - Free PNG &amp; SVG 3412531 - Noun Project">
              <a:extLst>
                <a:ext uri="{FF2B5EF4-FFF2-40B4-BE49-F238E27FC236}">
                  <a16:creationId xmlns:a16="http://schemas.microsoft.com/office/drawing/2014/main" id="{E6C25B3D-859A-66A4-A92C-971FF3FAB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6165" y="3045550"/>
              <a:ext cx="788425" cy="788425"/>
            </a:xfrm>
            <a:prstGeom prst="rect">
              <a:avLst/>
            </a:prstGeom>
            <a:noFill/>
            <a:extLst>
              <a:ext uri="{909E8E84-426E-40DD-AFC4-6F175D3DCCD1}">
                <a14:hiddenFill xmlns:a14="http://schemas.microsoft.com/office/drawing/2010/main">
                  <a:solidFill>
                    <a:srgbClr val="FFFFFF"/>
                  </a:solidFill>
                </a14:hiddenFill>
              </a:ext>
            </a:extLst>
          </p:spPr>
        </p:pic>
        <p:sp>
          <p:nvSpPr>
            <p:cNvPr id="1024" name="Oval 1023">
              <a:extLst>
                <a:ext uri="{FF2B5EF4-FFF2-40B4-BE49-F238E27FC236}">
                  <a16:creationId xmlns:a16="http://schemas.microsoft.com/office/drawing/2014/main" id="{30285F87-1D5D-E4E7-86B6-70911089DA2A}"/>
                </a:ext>
              </a:extLst>
            </p:cNvPr>
            <p:cNvSpPr/>
            <p:nvPr/>
          </p:nvSpPr>
          <p:spPr>
            <a:xfrm>
              <a:off x="2342971" y="27809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32" name="Picture 14" descr="requirement Icon - Download requirement Icon 2209179 | Noun Project">
            <a:extLst>
              <a:ext uri="{FF2B5EF4-FFF2-40B4-BE49-F238E27FC236}">
                <a16:creationId xmlns:a16="http://schemas.microsoft.com/office/drawing/2014/main" id="{3E9B579E-CDCF-7036-66FC-777E46B5F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848" y="2254795"/>
            <a:ext cx="566233" cy="5662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a:extLst>
              <a:ext uri="{FF2B5EF4-FFF2-40B4-BE49-F238E27FC236}">
                <a16:creationId xmlns:a16="http://schemas.microsoft.com/office/drawing/2014/main" id="{4514D121-057D-02E6-CE4E-499CB69B1160}"/>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6</a:t>
            </a:fld>
            <a:endParaRPr lang="en-US" altLang="x-none"/>
          </a:p>
        </p:txBody>
      </p:sp>
    </p:spTree>
    <p:extLst>
      <p:ext uri="{BB962C8B-B14F-4D97-AF65-F5344CB8AC3E}">
        <p14:creationId xmlns:p14="http://schemas.microsoft.com/office/powerpoint/2010/main" val="3460746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dissolve">
                                      <p:cBhvr>
                                        <p:cTn id="18" dur="500"/>
                                        <p:tgtEl>
                                          <p:spTgt spid="103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GB" altLang="x-none"/>
              <a:t>Software Maintenance - Cost</a:t>
            </a:r>
          </a:p>
        </p:txBody>
      </p:sp>
      <p:sp>
        <p:nvSpPr>
          <p:cNvPr id="24580" name="Rectangle 3"/>
          <p:cNvSpPr>
            <a:spLocks noChangeArrowheads="1"/>
          </p:cNvSpPr>
          <p:nvPr/>
        </p:nvSpPr>
        <p:spPr bwMode="auto">
          <a:xfrm>
            <a:off x="4899025" y="5181600"/>
            <a:ext cx="457200" cy="152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1" name="Rectangle 4"/>
          <p:cNvSpPr>
            <a:spLocks noChangeArrowheads="1"/>
          </p:cNvSpPr>
          <p:nvPr/>
        </p:nvSpPr>
        <p:spPr bwMode="auto">
          <a:xfrm>
            <a:off x="5641975" y="4572000"/>
            <a:ext cx="457200" cy="762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2" name="Rectangle 5"/>
          <p:cNvSpPr>
            <a:spLocks noChangeArrowheads="1"/>
          </p:cNvSpPr>
          <p:nvPr/>
        </p:nvSpPr>
        <p:spPr bwMode="auto">
          <a:xfrm>
            <a:off x="6384925" y="3810000"/>
            <a:ext cx="457200" cy="1524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3" name="Rectangle 6"/>
          <p:cNvSpPr>
            <a:spLocks noChangeArrowheads="1"/>
          </p:cNvSpPr>
          <p:nvPr/>
        </p:nvSpPr>
        <p:spPr bwMode="auto">
          <a:xfrm>
            <a:off x="7127875" y="2286000"/>
            <a:ext cx="455613" cy="3048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4" name="Rectangle 7"/>
          <p:cNvSpPr>
            <a:spLocks noChangeArrowheads="1"/>
          </p:cNvSpPr>
          <p:nvPr/>
        </p:nvSpPr>
        <p:spPr bwMode="auto">
          <a:xfrm>
            <a:off x="7953375" y="609600"/>
            <a:ext cx="457200" cy="4724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5" name="AutoShape 8"/>
          <p:cNvSpPr>
            <a:spLocks noChangeArrowheads="1"/>
          </p:cNvSpPr>
          <p:nvPr/>
        </p:nvSpPr>
        <p:spPr bwMode="auto">
          <a:xfrm>
            <a:off x="7648575" y="1752600"/>
            <a:ext cx="1143000" cy="609600"/>
          </a:xfrm>
          <a:prstGeom prst="irregularSeal2">
            <a:avLst/>
          </a:prstGeom>
          <a:solidFill>
            <a:srgbClr val="FFEB05"/>
          </a:solidFill>
          <a:ln w="3175">
            <a:solidFill>
              <a:srgbClr val="7F010D"/>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6" name="Text Box 9"/>
          <p:cNvSpPr txBox="1">
            <a:spLocks noChangeArrowheads="1"/>
          </p:cNvSpPr>
          <p:nvPr/>
        </p:nvSpPr>
        <p:spPr bwMode="auto">
          <a:xfrm>
            <a:off x="4430713" y="541178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requirement</a:t>
            </a:r>
          </a:p>
        </p:txBody>
      </p:sp>
      <p:sp>
        <p:nvSpPr>
          <p:cNvPr id="24587" name="Text Box 10"/>
          <p:cNvSpPr txBox="1">
            <a:spLocks noChangeArrowheads="1"/>
          </p:cNvSpPr>
          <p:nvPr/>
        </p:nvSpPr>
        <p:spPr bwMode="auto">
          <a:xfrm>
            <a:off x="5489575" y="5716588"/>
            <a:ext cx="760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design</a:t>
            </a:r>
          </a:p>
        </p:txBody>
      </p:sp>
      <p:sp>
        <p:nvSpPr>
          <p:cNvPr id="24588" name="Text Box 11"/>
          <p:cNvSpPr txBox="1">
            <a:spLocks noChangeArrowheads="1"/>
          </p:cNvSpPr>
          <p:nvPr/>
        </p:nvSpPr>
        <p:spPr bwMode="auto">
          <a:xfrm>
            <a:off x="6194425" y="5411788"/>
            <a:ext cx="788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coding</a:t>
            </a:r>
          </a:p>
        </p:txBody>
      </p:sp>
      <p:sp>
        <p:nvSpPr>
          <p:cNvPr id="24589" name="Text Box 12"/>
          <p:cNvSpPr txBox="1">
            <a:spLocks noChangeArrowheads="1"/>
          </p:cNvSpPr>
          <p:nvPr/>
        </p:nvSpPr>
        <p:spPr bwMode="auto">
          <a:xfrm>
            <a:off x="6892925" y="5716588"/>
            <a:ext cx="795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testing</a:t>
            </a:r>
          </a:p>
        </p:txBody>
      </p:sp>
      <p:sp>
        <p:nvSpPr>
          <p:cNvPr id="24590" name="Text Box 13"/>
          <p:cNvSpPr txBox="1">
            <a:spLocks noChangeArrowheads="1"/>
          </p:cNvSpPr>
          <p:nvPr/>
        </p:nvSpPr>
        <p:spPr bwMode="auto">
          <a:xfrm>
            <a:off x="7724775" y="5411788"/>
            <a:ext cx="911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delivery</a:t>
            </a:r>
          </a:p>
        </p:txBody>
      </p:sp>
      <p:sp>
        <p:nvSpPr>
          <p:cNvPr id="24591" name="Text Box 14"/>
          <p:cNvSpPr txBox="1">
            <a:spLocks noChangeArrowheads="1"/>
          </p:cNvSpPr>
          <p:nvPr/>
        </p:nvSpPr>
        <p:spPr bwMode="auto">
          <a:xfrm>
            <a:off x="4905375" y="46497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a:t>
            </a:r>
          </a:p>
        </p:txBody>
      </p:sp>
      <p:sp>
        <p:nvSpPr>
          <p:cNvPr id="24592" name="Text Box 15"/>
          <p:cNvSpPr txBox="1">
            <a:spLocks noChangeArrowheads="1"/>
          </p:cNvSpPr>
          <p:nvPr/>
        </p:nvSpPr>
        <p:spPr bwMode="auto">
          <a:xfrm>
            <a:off x="5680075" y="41163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5</a:t>
            </a:r>
          </a:p>
        </p:txBody>
      </p:sp>
      <p:sp>
        <p:nvSpPr>
          <p:cNvPr id="24593" name="Text Box 16"/>
          <p:cNvSpPr txBox="1">
            <a:spLocks noChangeArrowheads="1"/>
          </p:cNvSpPr>
          <p:nvPr/>
        </p:nvSpPr>
        <p:spPr bwMode="auto">
          <a:xfrm>
            <a:off x="6324600" y="335438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10</a:t>
            </a:r>
          </a:p>
        </p:txBody>
      </p:sp>
      <p:sp>
        <p:nvSpPr>
          <p:cNvPr id="24594" name="Text Box 17"/>
          <p:cNvSpPr txBox="1">
            <a:spLocks noChangeArrowheads="1"/>
          </p:cNvSpPr>
          <p:nvPr/>
        </p:nvSpPr>
        <p:spPr bwMode="auto">
          <a:xfrm>
            <a:off x="7075488" y="2911475"/>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20</a:t>
            </a:r>
          </a:p>
        </p:txBody>
      </p:sp>
      <p:sp>
        <p:nvSpPr>
          <p:cNvPr id="24595" name="Text Box 18"/>
          <p:cNvSpPr txBox="1">
            <a:spLocks noChangeArrowheads="1"/>
          </p:cNvSpPr>
          <p:nvPr/>
        </p:nvSpPr>
        <p:spPr bwMode="auto">
          <a:xfrm>
            <a:off x="7772400" y="186213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dirty="0">
                <a:latin typeface="Gill Sans" charset="0"/>
              </a:rPr>
              <a:t>x 200</a:t>
            </a:r>
          </a:p>
        </p:txBody>
      </p:sp>
      <p:sp>
        <p:nvSpPr>
          <p:cNvPr id="24596" name="Text Box 19"/>
          <p:cNvSpPr txBox="1">
            <a:spLocks noChangeArrowheads="1"/>
          </p:cNvSpPr>
          <p:nvPr/>
        </p:nvSpPr>
        <p:spPr bwMode="auto">
          <a:xfrm>
            <a:off x="914400" y="1600200"/>
            <a:ext cx="31988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dirty="0">
                <a:solidFill>
                  <a:schemeClr val="accent2"/>
                </a:solidFill>
                <a:latin typeface="Gill Sans" charset="0"/>
              </a:rPr>
              <a:t>Relative Maintenance Effort</a:t>
            </a:r>
            <a:endParaRPr lang="en-US" altLang="x-none" sz="2000" i="1" dirty="0">
              <a:solidFill>
                <a:srgbClr val="7F010D"/>
              </a:solidFill>
              <a:latin typeface="Gill Sans" charset="0"/>
            </a:endParaRPr>
          </a:p>
          <a:p>
            <a:pPr algn="ctr" eaLnBrk="1" hangingPunct="1"/>
            <a:r>
              <a:rPr lang="en-US" altLang="x-none" sz="2000" dirty="0">
                <a:latin typeface="Gill Sans" charset="0"/>
              </a:rPr>
              <a:t>Between 50% and 75% of global effort is spent on “maintenance” !</a:t>
            </a:r>
          </a:p>
        </p:txBody>
      </p:sp>
      <p:sp>
        <p:nvSpPr>
          <p:cNvPr id="24597" name="Text Box 20"/>
          <p:cNvSpPr txBox="1">
            <a:spLocks noChangeArrowheads="1"/>
          </p:cNvSpPr>
          <p:nvPr/>
        </p:nvSpPr>
        <p:spPr bwMode="auto">
          <a:xfrm>
            <a:off x="4722813" y="1447800"/>
            <a:ext cx="3198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a:solidFill>
                  <a:schemeClr val="accent2"/>
                </a:solidFill>
                <a:latin typeface="Gill Sans" charset="0"/>
              </a:rPr>
              <a:t>Relative Cost</a:t>
            </a:r>
          </a:p>
          <a:p>
            <a:pPr algn="ctr" eaLnBrk="1" hangingPunct="1"/>
            <a:r>
              <a:rPr lang="en-US" altLang="x-none" sz="2000" i="1">
                <a:solidFill>
                  <a:schemeClr val="accent2"/>
                </a:solidFill>
                <a:latin typeface="Gill Sans" charset="0"/>
              </a:rPr>
              <a:t>of Fixing Mistakes</a:t>
            </a:r>
          </a:p>
        </p:txBody>
      </p:sp>
      <p:sp>
        <p:nvSpPr>
          <p:cNvPr id="24598" name="Text Box 21"/>
          <p:cNvSpPr txBox="1">
            <a:spLocks noChangeArrowheads="1"/>
          </p:cNvSpPr>
          <p:nvPr/>
        </p:nvSpPr>
        <p:spPr bwMode="auto">
          <a:xfrm>
            <a:off x="304800" y="3657600"/>
            <a:ext cx="4467225" cy="1568450"/>
          </a:xfrm>
          <a:prstGeom prst="rect">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2000" i="1">
                <a:solidFill>
                  <a:schemeClr val="accent2"/>
                </a:solidFill>
                <a:latin typeface="Gill Sans" charset="0"/>
              </a:rPr>
              <a:t>Solution ?</a:t>
            </a:r>
          </a:p>
          <a:p>
            <a:pPr eaLnBrk="1" hangingPunct="1">
              <a:buFontTx/>
              <a:buChar char="•"/>
            </a:pPr>
            <a:r>
              <a:rPr lang="en-US" altLang="x-none" sz="2000">
                <a:latin typeface="Gill Sans" charset="0"/>
              </a:rPr>
              <a:t>Better requirements engineering?</a:t>
            </a:r>
          </a:p>
          <a:p>
            <a:pPr eaLnBrk="1" hangingPunct="1">
              <a:buFontTx/>
              <a:buChar char="•"/>
            </a:pPr>
            <a:r>
              <a:rPr lang="en-US" altLang="x-none" sz="2000">
                <a:latin typeface="Gill Sans" charset="0"/>
              </a:rPr>
              <a:t>Better software methods &amp; tools</a:t>
            </a:r>
            <a:br>
              <a:rPr lang="en-US" altLang="x-none" sz="2000">
                <a:latin typeface="Gill Sans" charset="0"/>
              </a:rPr>
            </a:br>
            <a:r>
              <a:rPr lang="en-US" altLang="x-none" sz="1800">
                <a:latin typeface="Gill Sans" charset="0"/>
              </a:rPr>
              <a:t>(database schemas, CASE-tools, objects, components, …)?</a:t>
            </a:r>
          </a:p>
        </p:txBody>
      </p:sp>
      <p:sp>
        <p:nvSpPr>
          <p:cNvPr id="2" name="Slide Number Placeholder 4">
            <a:extLst>
              <a:ext uri="{FF2B5EF4-FFF2-40B4-BE49-F238E27FC236}">
                <a16:creationId xmlns:a16="http://schemas.microsoft.com/office/drawing/2014/main" id="{84EAE541-90F5-A2A8-AA15-D6A2AB199B31}"/>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7</a:t>
            </a:fld>
            <a:endParaRPr lang="en-US" altLang="x-none"/>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63527" y="1696003"/>
            <a:ext cx="6048672" cy="2808769"/>
          </a:xfrm>
          <a:prstGeom prst="rect">
            <a:avLst/>
          </a:prstGeom>
        </p:spPr>
      </p:pic>
      <p:sp>
        <p:nvSpPr>
          <p:cNvPr id="26627" name="Rectangle 2"/>
          <p:cNvSpPr>
            <a:spLocks noGrp="1" noChangeArrowheads="1"/>
          </p:cNvSpPr>
          <p:nvPr>
            <p:ph type="title"/>
          </p:nvPr>
        </p:nvSpPr>
        <p:spPr/>
        <p:txBody>
          <a:bodyPr/>
          <a:lstStyle/>
          <a:p>
            <a:pPr eaLnBrk="1" hangingPunct="1"/>
            <a:r>
              <a:rPr lang="en-GB" altLang="x-none"/>
              <a:t>Continuous Development</a:t>
            </a:r>
          </a:p>
        </p:txBody>
      </p:sp>
      <p:sp>
        <p:nvSpPr>
          <p:cNvPr id="26632" name="Text Box 7"/>
          <p:cNvSpPr txBox="1">
            <a:spLocks noChangeArrowheads="1"/>
          </p:cNvSpPr>
          <p:nvPr/>
        </p:nvSpPr>
        <p:spPr bwMode="auto">
          <a:xfrm>
            <a:off x="2109788" y="1820863"/>
            <a:ext cx="2378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17.4% Corrective</a:t>
            </a:r>
          </a:p>
          <a:p>
            <a:pPr eaLnBrk="1" hangingPunct="1"/>
            <a:r>
              <a:rPr lang="en-US" altLang="x-none" sz="1800">
                <a:latin typeface="Gill Sans" charset="0"/>
              </a:rPr>
              <a:t>(fixing reported errors)</a:t>
            </a:r>
          </a:p>
        </p:txBody>
      </p:sp>
      <p:sp>
        <p:nvSpPr>
          <p:cNvPr id="26633" name="Text Box 8"/>
          <p:cNvSpPr txBox="1">
            <a:spLocks noChangeArrowheads="1"/>
          </p:cNvSpPr>
          <p:nvPr/>
        </p:nvSpPr>
        <p:spPr bwMode="auto">
          <a:xfrm>
            <a:off x="1219200" y="3462338"/>
            <a:ext cx="2297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18.2% Adaptive</a:t>
            </a:r>
          </a:p>
          <a:p>
            <a:pPr eaLnBrk="1" hangingPunct="1"/>
            <a:r>
              <a:rPr lang="en-US" altLang="x-none" sz="1800">
                <a:latin typeface="Gill Sans" charset="0"/>
              </a:rPr>
              <a:t>(new platforms or OS)</a:t>
            </a:r>
          </a:p>
        </p:txBody>
      </p:sp>
      <p:sp>
        <p:nvSpPr>
          <p:cNvPr id="26634" name="Text Box 9"/>
          <p:cNvSpPr txBox="1">
            <a:spLocks noChangeArrowheads="1"/>
          </p:cNvSpPr>
          <p:nvPr/>
        </p:nvSpPr>
        <p:spPr bwMode="auto">
          <a:xfrm>
            <a:off x="5627688" y="2779713"/>
            <a:ext cx="2100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60.3% Perfective</a:t>
            </a:r>
          </a:p>
          <a:p>
            <a:pPr eaLnBrk="1" hangingPunct="1"/>
            <a:r>
              <a:rPr lang="en-US" altLang="x-none" sz="1800" i="1">
                <a:solidFill>
                  <a:schemeClr val="accent2"/>
                </a:solidFill>
                <a:latin typeface="Gill Sans" charset="0"/>
              </a:rPr>
              <a:t>(new functionality)</a:t>
            </a:r>
          </a:p>
        </p:txBody>
      </p:sp>
      <p:sp>
        <p:nvSpPr>
          <p:cNvPr id="26635" name="Text Box 10"/>
          <p:cNvSpPr txBox="1">
            <a:spLocks noChangeArrowheads="1"/>
          </p:cNvSpPr>
          <p:nvPr/>
        </p:nvSpPr>
        <p:spPr bwMode="auto">
          <a:xfrm>
            <a:off x="609600" y="5243513"/>
            <a:ext cx="79248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a:latin typeface="Gill Sans" charset="0"/>
              </a:rPr>
              <a:t>The bulk of the maintenance cost is due to </a:t>
            </a:r>
            <a:r>
              <a:rPr lang="en-GB" altLang="x-none" sz="1800" i="1">
                <a:solidFill>
                  <a:schemeClr val="accent2"/>
                </a:solidFill>
                <a:latin typeface="Gill Sans" charset="0"/>
              </a:rPr>
              <a:t>new functionality</a:t>
            </a:r>
          </a:p>
          <a:p>
            <a:pPr algn="ctr"/>
            <a:r>
              <a:rPr lang="en-GB" altLang="x-none" sz="1800">
                <a:latin typeface="Gill Sans" charset="0"/>
                <a:sym typeface="Symbol" charset="2"/>
              </a:rPr>
              <a:t></a:t>
            </a:r>
            <a:r>
              <a:rPr lang="en-GB" altLang="x-none" sz="1800">
                <a:latin typeface="Gill Sans" charset="0"/>
              </a:rPr>
              <a:t> even with better requirements, it is hard to predict new functions</a:t>
            </a:r>
          </a:p>
        </p:txBody>
      </p:sp>
      <p:sp>
        <p:nvSpPr>
          <p:cNvPr id="26636" name="Text Box 11"/>
          <p:cNvSpPr txBox="1">
            <a:spLocks noChangeArrowheads="1"/>
          </p:cNvSpPr>
          <p:nvPr/>
        </p:nvSpPr>
        <p:spPr bwMode="auto">
          <a:xfrm>
            <a:off x="5133975" y="1668463"/>
            <a:ext cx="194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i="1">
                <a:latin typeface="Gill Sans" charset="0"/>
              </a:rPr>
              <a:t>data from [Lien78a]</a:t>
            </a:r>
          </a:p>
        </p:txBody>
      </p:sp>
      <p:sp>
        <p:nvSpPr>
          <p:cNvPr id="26638" name="Text Box 13"/>
          <p:cNvSpPr txBox="1">
            <a:spLocks noChangeArrowheads="1"/>
          </p:cNvSpPr>
          <p:nvPr/>
        </p:nvSpPr>
        <p:spPr bwMode="auto">
          <a:xfrm>
            <a:off x="2743200" y="4300538"/>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4.1% Other</a:t>
            </a:r>
          </a:p>
        </p:txBody>
      </p:sp>
      <p:sp>
        <p:nvSpPr>
          <p:cNvPr id="2" name="Slide Number Placeholder 4">
            <a:extLst>
              <a:ext uri="{FF2B5EF4-FFF2-40B4-BE49-F238E27FC236}">
                <a16:creationId xmlns:a16="http://schemas.microsoft.com/office/drawing/2014/main" id="{0F6ABC11-5D38-E121-C6C8-753F3CD668CE}"/>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8</a:t>
            </a:fld>
            <a:endParaRPr lang="en-US" altLang="x-none"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30723" name="Rectangle 2"/>
          <p:cNvSpPr>
            <a:spLocks noGrp="1" noChangeArrowheads="1"/>
          </p:cNvSpPr>
          <p:nvPr>
            <p:ph type="title"/>
          </p:nvPr>
        </p:nvSpPr>
        <p:spPr/>
        <p:txBody>
          <a:bodyPr/>
          <a:lstStyle/>
          <a:p>
            <a:pPr eaLnBrk="1" hangingPunct="1"/>
            <a:r>
              <a:rPr lang="en-GB" altLang="x-none"/>
              <a:t>Lehman's Laws</a:t>
            </a:r>
          </a:p>
        </p:txBody>
      </p:sp>
      <p:sp>
        <p:nvSpPr>
          <p:cNvPr id="30724" name="Rectangle 3"/>
          <p:cNvSpPr>
            <a:spLocks noGrp="1" noChangeArrowheads="1"/>
          </p:cNvSpPr>
          <p:nvPr>
            <p:ph type="body" idx="1"/>
          </p:nvPr>
        </p:nvSpPr>
        <p:spPr>
          <a:xfrm>
            <a:off x="685800" y="1371600"/>
            <a:ext cx="5614392" cy="3657600"/>
          </a:xfrm>
        </p:spPr>
        <p:txBody>
          <a:bodyPr/>
          <a:lstStyle/>
          <a:p>
            <a:pPr eaLnBrk="1" hangingPunct="1">
              <a:buFontTx/>
              <a:buNone/>
            </a:pPr>
            <a:r>
              <a:rPr lang="en-GB" altLang="x-none" sz="2000" dirty="0"/>
              <a:t>A classic study by Lehman and </a:t>
            </a:r>
            <a:r>
              <a:rPr lang="en-GB" altLang="x-none" sz="2000" dirty="0" err="1"/>
              <a:t>Belady</a:t>
            </a:r>
            <a:r>
              <a:rPr lang="en-GB" altLang="x-none" sz="2000" dirty="0"/>
              <a:t> [Lehm85a] identified several “laws” of system change.</a:t>
            </a:r>
          </a:p>
          <a:p>
            <a:pPr eaLnBrk="1" hangingPunct="1"/>
            <a:endParaRPr lang="en-GB" altLang="x-none" sz="2000" dirty="0"/>
          </a:p>
          <a:p>
            <a:pPr eaLnBrk="1" hangingPunct="1">
              <a:buFontTx/>
              <a:buNone/>
            </a:pPr>
            <a:r>
              <a:rPr lang="en-GB" altLang="x-none" sz="2000" b="1" i="1" dirty="0">
                <a:solidFill>
                  <a:schemeClr val="accent2"/>
                </a:solidFill>
              </a:rPr>
              <a:t>Continuing change</a:t>
            </a:r>
            <a:endParaRPr lang="en-GB" altLang="x-none" sz="2000" i="1" dirty="0">
              <a:solidFill>
                <a:schemeClr val="accent2"/>
              </a:solidFill>
            </a:endParaRPr>
          </a:p>
          <a:p>
            <a:pPr eaLnBrk="1" hangingPunct="1"/>
            <a:r>
              <a:rPr lang="en-GB" altLang="x-none" sz="2000" dirty="0"/>
              <a:t>A program that is used in a real-world environment </a:t>
            </a:r>
            <a:r>
              <a:rPr lang="en-GB" altLang="x-none" sz="2000" i="1" dirty="0">
                <a:solidFill>
                  <a:schemeClr val="accent2"/>
                </a:solidFill>
              </a:rPr>
              <a:t>must change</a:t>
            </a:r>
            <a:r>
              <a:rPr lang="en-GB" altLang="x-none" sz="2000" dirty="0"/>
              <a:t>, or become progressively less useful in that environment.</a:t>
            </a:r>
          </a:p>
          <a:p>
            <a:pPr eaLnBrk="1" hangingPunct="1"/>
            <a:endParaRPr lang="en-GB" altLang="x-none" sz="2000" dirty="0"/>
          </a:p>
          <a:p>
            <a:pPr eaLnBrk="1" hangingPunct="1">
              <a:buFontTx/>
              <a:buNone/>
            </a:pPr>
            <a:r>
              <a:rPr lang="en-GB" altLang="x-none" sz="2000" b="1" i="1" dirty="0">
                <a:solidFill>
                  <a:schemeClr val="accent2"/>
                </a:solidFill>
              </a:rPr>
              <a:t>Increasing complexity</a:t>
            </a:r>
            <a:endParaRPr lang="en-GB" altLang="x-none" sz="2000" i="1" dirty="0">
              <a:solidFill>
                <a:schemeClr val="accent2"/>
              </a:solidFill>
            </a:endParaRPr>
          </a:p>
          <a:p>
            <a:pPr eaLnBrk="1" hangingPunct="1"/>
            <a:r>
              <a:rPr lang="en-GB" altLang="x-none" sz="2000" dirty="0"/>
              <a:t>As a program evolves, it becomes </a:t>
            </a:r>
            <a:r>
              <a:rPr lang="en-GB" altLang="x-none" sz="2000" i="1" dirty="0">
                <a:solidFill>
                  <a:schemeClr val="accent2"/>
                </a:solidFill>
              </a:rPr>
              <a:t>more complex</a:t>
            </a:r>
            <a:r>
              <a:rPr lang="en-GB" altLang="x-none" sz="2000" dirty="0"/>
              <a:t>, and extra resources are needed to preserve and simplify its structure.</a:t>
            </a:r>
          </a:p>
        </p:txBody>
      </p:sp>
      <p:sp>
        <p:nvSpPr>
          <p:cNvPr id="30725" name="Text Box 4"/>
          <p:cNvSpPr txBox="1">
            <a:spLocks noChangeArrowheads="1"/>
          </p:cNvSpPr>
          <p:nvPr/>
        </p:nvSpPr>
        <p:spPr bwMode="auto">
          <a:xfrm>
            <a:off x="2673350" y="5549900"/>
            <a:ext cx="4711700" cy="4064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a:latin typeface="Gill Sans" charset="0"/>
              </a:rPr>
              <a:t>Those laws are still applicable…</a:t>
            </a:r>
          </a:p>
        </p:txBody>
      </p:sp>
      <p:pic>
        <p:nvPicPr>
          <p:cNvPr id="2" name="Picture 1">
            <a:extLst>
              <a:ext uri="{FF2B5EF4-FFF2-40B4-BE49-F238E27FC236}">
                <a16:creationId xmlns:a16="http://schemas.microsoft.com/office/drawing/2014/main" id="{85460719-30A0-1F42-B6F3-00D27E7CD006}"/>
              </a:ext>
            </a:extLst>
          </p:cNvPr>
          <p:cNvPicPr>
            <a:picLocks noChangeAspect="1"/>
          </p:cNvPicPr>
          <p:nvPr/>
        </p:nvPicPr>
        <p:blipFill>
          <a:blip r:embed="rId3"/>
          <a:stretch>
            <a:fillRect/>
          </a:stretch>
        </p:blipFill>
        <p:spPr>
          <a:xfrm>
            <a:off x="6324158" y="1395596"/>
            <a:ext cx="2708243" cy="3657600"/>
          </a:xfrm>
          <a:prstGeom prst="rect">
            <a:avLst/>
          </a:prstGeom>
        </p:spPr>
      </p:pic>
      <p:sp>
        <p:nvSpPr>
          <p:cNvPr id="4" name="Slide Number Placeholder 4">
            <a:extLst>
              <a:ext uri="{FF2B5EF4-FFF2-40B4-BE49-F238E27FC236}">
                <a16:creationId xmlns:a16="http://schemas.microsoft.com/office/drawing/2014/main" id="{F45E78A5-1EC4-FF89-06CA-5B3C71F4A27B}"/>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9</a:t>
            </a:fld>
            <a:endParaRPr lang="en-US" altLang="x-none"/>
          </a:p>
        </p:txBody>
      </p:sp>
    </p:spTree>
  </p:cSld>
  <p:clrMapOvr>
    <a:masterClrMapping/>
  </p:clrMapOvr>
  <p:transition spd="med"/>
</p:sld>
</file>

<file path=ppt/theme/theme1.xml><?xml version="1.0" encoding="utf-8"?>
<a:theme xmlns:a="http://schemas.openxmlformats.org/drawingml/2006/main" name="Template">
  <a:themeElements>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fontScheme name="Template">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Data:Users:oscar:Desktop:OORPT:OOP2004:Template.ppt</Template>
  <TotalTime>44817</TotalTime>
  <Words>5070</Words>
  <Application>Microsoft Macintosh PowerPoint</Application>
  <PresentationFormat>On-screen Show (4:3)</PresentationFormat>
  <Paragraphs>678</Paragraphs>
  <Slides>50</Slides>
  <Notes>40</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-apple-system</vt:lpstr>
      <vt:lpstr>Arial</vt:lpstr>
      <vt:lpstr>Arial Rounded MT Bold</vt:lpstr>
      <vt:lpstr>Candara</vt:lpstr>
      <vt:lpstr>Comic Sans MS</vt:lpstr>
      <vt:lpstr>Gill Sans</vt:lpstr>
      <vt:lpstr>Helvetica</vt:lpstr>
      <vt:lpstr>Helvetica Neue</vt:lpstr>
      <vt:lpstr>Lucida Grande</vt:lpstr>
      <vt:lpstr>Symbol</vt:lpstr>
      <vt:lpstr>Times</vt:lpstr>
      <vt:lpstr>Times New Roman</vt:lpstr>
      <vt:lpstr>Wingdings</vt:lpstr>
      <vt:lpstr>Zapf Dingbats</vt:lpstr>
      <vt:lpstr>Template</vt:lpstr>
      <vt:lpstr>Software Product Design and Development II CS 473</vt:lpstr>
      <vt:lpstr>PowerPoint Presentation</vt:lpstr>
      <vt:lpstr>Overview of the Class</vt:lpstr>
      <vt:lpstr>Schedule</vt:lpstr>
      <vt:lpstr>Goals</vt:lpstr>
      <vt:lpstr>Program Change</vt:lpstr>
      <vt:lpstr>Software Maintenance - Cost</vt:lpstr>
      <vt:lpstr>Continuous Development</vt:lpstr>
      <vt:lpstr>Lehman's Laws</vt:lpstr>
      <vt:lpstr>The Reengineering Life-Cycle</vt:lpstr>
      <vt:lpstr>A Map of Reengineering Patterns</vt:lpstr>
      <vt:lpstr>2. Reverse Engineering</vt:lpstr>
      <vt:lpstr>What and Why ?</vt:lpstr>
      <vt:lpstr>The Reengineering Life-Cycle</vt:lpstr>
      <vt:lpstr>First Contact</vt:lpstr>
      <vt:lpstr>Interview during Demo</vt:lpstr>
      <vt:lpstr>Initial Understanding</vt:lpstr>
      <vt:lpstr>3. Software Visualization</vt:lpstr>
      <vt:lpstr>The Reengineering Life-cycle</vt:lpstr>
      <vt:lpstr>UML Diagrams</vt:lpstr>
      <vt:lpstr>System Complexity View</vt:lpstr>
      <vt:lpstr>Code City</vt:lpstr>
      <vt:lpstr>Code City</vt:lpstr>
      <vt:lpstr>State of the Art Tooling</vt:lpstr>
      <vt:lpstr>4. Restructuring</vt:lpstr>
      <vt:lpstr>The Reengineering Life-cycle</vt:lpstr>
      <vt:lpstr>Redistribute Responsibilities</vt:lpstr>
      <vt:lpstr>Split Up God Class</vt:lpstr>
      <vt:lpstr>Split Up God Class</vt:lpstr>
      <vt:lpstr>Refactoring-Aware Techniques</vt:lpstr>
      <vt:lpstr>Refactoring-Aware Techniques</vt:lpstr>
      <vt:lpstr>6. Dynamic Analysis (&amp; Testing)</vt:lpstr>
      <vt:lpstr>Introduction</vt:lpstr>
      <vt:lpstr>Testing</vt:lpstr>
      <vt:lpstr>Regression Testing</vt:lpstr>
      <vt:lpstr>Coverage</vt:lpstr>
      <vt:lpstr>5. Code integration</vt:lpstr>
      <vt:lpstr>The Reengineering Life-Cycle</vt:lpstr>
      <vt:lpstr>Code Integration</vt:lpstr>
      <vt:lpstr>Collaborative developemt/ Merge Conflict</vt:lpstr>
      <vt:lpstr>7. Mining Software Repositories (MSR)</vt:lpstr>
      <vt:lpstr>The Reengineering Life-Cycle</vt:lpstr>
      <vt:lpstr>PowerPoint Presentation</vt:lpstr>
      <vt:lpstr>PowerPoint Presentation</vt:lpstr>
      <vt:lpstr>Why should we mine Software repositories?</vt:lpstr>
      <vt:lpstr>What are some of the data sources of software engineering data?</vt:lpstr>
      <vt:lpstr>What are some of the existing tools we can use to mine software engineering data?</vt:lpstr>
      <vt:lpstr>Developers who touched files</vt:lpstr>
      <vt:lpstr>9. Conclusion</vt:lpstr>
      <vt:lpstr>Goals</vt:lpstr>
    </vt:vector>
  </TitlesOfParts>
  <Manager/>
  <Company>ɤ　ɠ覜</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Reengineering Patterns</dc:title>
  <dc:subject/>
  <dc:creator>Scg</dc:creator>
  <cp:keywords/>
  <dc:description/>
  <cp:lastModifiedBy>John Businge</cp:lastModifiedBy>
  <cp:revision>338</cp:revision>
  <cp:lastPrinted>2017-02-14T19:00:57Z</cp:lastPrinted>
  <dcterms:created xsi:type="dcterms:W3CDTF">2015-01-22T10:25:17Z</dcterms:created>
  <dcterms:modified xsi:type="dcterms:W3CDTF">2025-08-26T00:11:48Z</dcterms:modified>
  <cp:category/>
</cp:coreProperties>
</file>